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8"/>
  </p:notesMasterIdLst>
  <p:sldIdLst>
    <p:sldId id="256" r:id="rId2"/>
    <p:sldId id="257" r:id="rId3"/>
    <p:sldId id="258" r:id="rId4"/>
    <p:sldId id="261" r:id="rId5"/>
    <p:sldId id="262" r:id="rId6"/>
    <p:sldId id="272" r:id="rId7"/>
    <p:sldId id="273" r:id="rId8"/>
    <p:sldId id="274" r:id="rId9"/>
    <p:sldId id="275" r:id="rId10"/>
    <p:sldId id="277" r:id="rId11"/>
    <p:sldId id="276" r:id="rId12"/>
    <p:sldId id="278" r:id="rId13"/>
    <p:sldId id="264" r:id="rId14"/>
    <p:sldId id="265" r:id="rId15"/>
    <p:sldId id="279" r:id="rId16"/>
    <p:sldId id="280" r:id="rId17"/>
    <p:sldId id="281" r:id="rId18"/>
    <p:sldId id="282" r:id="rId19"/>
    <p:sldId id="283" r:id="rId20"/>
    <p:sldId id="266" r:id="rId21"/>
    <p:sldId id="259" r:id="rId22"/>
    <p:sldId id="267" r:id="rId23"/>
    <p:sldId id="268" r:id="rId24"/>
    <p:sldId id="269" r:id="rId25"/>
    <p:sldId id="270" r:id="rId26"/>
    <p:sldId id="271"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1" autoAdjust="0"/>
    <p:restoredTop sz="94643" autoAdjust="0"/>
  </p:normalViewPr>
  <p:slideViewPr>
    <p:cSldViewPr>
      <p:cViewPr varScale="1">
        <p:scale>
          <a:sx n="90" d="100"/>
          <a:sy n="90" d="100"/>
        </p:scale>
        <p:origin x="149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387C85-6586-4947-897B-F140211E65E1}" type="datetimeFigureOut">
              <a:rPr lang="it-IT" smtClean="0"/>
              <a:pPr/>
              <a:t>30/06/16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DCA7D1-A44B-4A0F-8D95-2FB5BBE50BE0}" type="slidenum">
              <a:rPr lang="it-IT" smtClean="0"/>
              <a:pPr/>
              <a:t>‹n.›</a:t>
            </a:fld>
            <a:endParaRPr lang="it-IT"/>
          </a:p>
        </p:txBody>
      </p:sp>
    </p:spTree>
    <p:extLst>
      <p:ext uri="{BB962C8B-B14F-4D97-AF65-F5344CB8AC3E}">
        <p14:creationId xmlns:p14="http://schemas.microsoft.com/office/powerpoint/2010/main" val="139634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3806F3A6-34E2-4E71-AA90-FA6ECCE1C3A8}" type="datetime1">
              <a:rPr lang="it-IT" smtClean="0"/>
              <a:pPr/>
              <a:t>30/06/16</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B007B441-5312-499D-93C3-6E37886527FA}" type="slidenum">
              <a:rPr lang="it-IT" smtClean="0"/>
              <a:pPr/>
              <a:t>‹n.›</a:t>
            </a:fld>
            <a:endParaRPr lang="it-IT"/>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E57B2DA-1992-4ADE-9F85-FDAEB712DDE5}" type="datetime1">
              <a:rPr lang="it-IT" smtClean="0"/>
              <a:pPr/>
              <a:t>30/06/16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3B1C092-0C8B-43B8-97A9-AF43315605B1}" type="datetime1">
              <a:rPr lang="it-IT" smtClean="0"/>
              <a:pPr/>
              <a:t>30/06/16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BF18A4BA-C1C5-4782-92D7-4B08DB95F7CB}" type="datetime1">
              <a:rPr lang="it-IT" smtClean="0"/>
              <a:pPr/>
              <a:t>30/06/16</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B007B441-5312-499D-93C3-6E37886527FA}" type="slidenum">
              <a:rPr lang="it-IT" smtClean="0"/>
              <a:pPr/>
              <a:t>‹n.›</a:t>
            </a:fld>
            <a:endParaRPr lang="it-IT"/>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F8D94379-5368-4DF1-AC64-3A2F51FDEB34}" type="datetime1">
              <a:rPr lang="it-IT" smtClean="0"/>
              <a:pPr/>
              <a:t>30/06/16</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B007B441-5312-499D-93C3-6E37886527FA}"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14BED803-DE8A-4602-9C18-73BAF3E979DC}" type="datetime1">
              <a:rPr lang="it-IT" smtClean="0"/>
              <a:pPr/>
              <a:t>30/06/16</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B5F38705-A570-4A11-B8B4-2EB9BE1FA33F}" type="datetime1">
              <a:rPr lang="it-IT" smtClean="0"/>
              <a:pPr/>
              <a:t>30/06/16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B007B441-5312-499D-93C3-6E37886527FA}"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F34387AC-5200-4167-918F-7614A1D42AF3}" type="datetime1">
              <a:rPr lang="it-IT" smtClean="0"/>
              <a:pPr/>
              <a:t>30/06/16</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F3ED2D44-C346-48E7-AB10-B52CD39E3428}" type="datetime1">
              <a:rPr lang="it-IT" smtClean="0"/>
              <a:pPr/>
              <a:t>30/06/16</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448BD1DE-A858-40E0-B7E2-1CD2B2082673}" type="datetime1">
              <a:rPr lang="it-IT" smtClean="0"/>
              <a:pPr/>
              <a:t>30/06/16</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74778ED6-7C0A-4D1E-A4EA-4FB76ABDD026}" type="datetime1">
              <a:rPr lang="it-IT" smtClean="0"/>
              <a:pPr/>
              <a:t>30/06/16</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B007B441-5312-499D-93C3-6E37886527FA}"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3B1C092-0C8B-43B8-97A9-AF43315605B1}" type="datetime1">
              <a:rPr lang="it-IT" smtClean="0"/>
              <a:pPr/>
              <a:t>30/06/16</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007B441-5312-499D-93C3-6E37886527FA}"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412776"/>
            <a:ext cx="7772400" cy="1974081"/>
          </a:xfrm>
          <a:ln>
            <a:solidFill>
              <a:schemeClr val="accent1"/>
            </a:solidFill>
          </a:ln>
        </p:spPr>
        <p:txBody>
          <a:bodyPr>
            <a:normAutofit/>
          </a:bodyPr>
          <a:lstStyle/>
          <a:p>
            <a:r>
              <a:rPr lang="it-IT" sz="4800" dirty="0" smtClean="0">
                <a:solidFill>
                  <a:srgbClr val="FF0000"/>
                </a:solidFill>
                <a:latin typeface="Aharoni" pitchFamily="2" charset="-79"/>
                <a:cs typeface="Aharoni" pitchFamily="2" charset="-79"/>
              </a:rPr>
              <a:t>ECO-RESTAURATEUR</a:t>
            </a:r>
            <a:br>
              <a:rPr lang="it-IT" sz="4800" dirty="0" smtClean="0">
                <a:solidFill>
                  <a:srgbClr val="FF0000"/>
                </a:solidFill>
                <a:latin typeface="Aharoni" pitchFamily="2" charset="-79"/>
                <a:cs typeface="Aharoni" pitchFamily="2" charset="-79"/>
              </a:rPr>
            </a:br>
            <a:r>
              <a:rPr lang="it-IT" sz="4800" dirty="0" smtClean="0">
                <a:solidFill>
                  <a:srgbClr val="FF0000"/>
                </a:solidFill>
                <a:latin typeface="Aharoni" pitchFamily="2" charset="-79"/>
                <a:cs typeface="Aharoni" pitchFamily="2" charset="-79"/>
              </a:rPr>
              <a:t>30/06/2016</a:t>
            </a:r>
            <a:endParaRPr lang="it-IT" sz="4800" dirty="0">
              <a:solidFill>
                <a:srgbClr val="FF0000"/>
              </a:solidFill>
              <a:latin typeface="Aharoni" pitchFamily="2" charset="-79"/>
              <a:cs typeface="Aharoni" pitchFamily="2" charset="-79"/>
            </a:endParaRPr>
          </a:p>
        </p:txBody>
      </p:sp>
      <p:sp>
        <p:nvSpPr>
          <p:cNvPr id="3" name="Sottotitolo 2"/>
          <p:cNvSpPr>
            <a:spLocks noGrp="1"/>
          </p:cNvSpPr>
          <p:nvPr>
            <p:ph type="subTitle" idx="1"/>
          </p:nvPr>
        </p:nvSpPr>
        <p:spPr/>
        <p:txBody>
          <a:bodyPr/>
          <a:lstStyle/>
          <a:p>
            <a:r>
              <a:rPr lang="it-IT" dirty="0" smtClean="0"/>
              <a:t>Relatore: Prof. Fulvio De Santa</a:t>
            </a:r>
            <a:endParaRPr lang="it-IT"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007B441-5312-499D-93C3-6E37886527FA}" type="slidenum">
              <a:rPr lang="it-IT" smtClean="0"/>
              <a:pPr/>
              <a:t>10</a:t>
            </a:fld>
            <a:endParaRPr lang="it-IT"/>
          </a:p>
        </p:txBody>
      </p:sp>
      <p:pic>
        <p:nvPicPr>
          <p:cNvPr id="31746" name="Picture 2" descr="C:\Users\Romina\AppData\Local\Temp\13047662_1064985856895988_4034357131193753254_o.jpg"/>
          <p:cNvPicPr>
            <a:picLocks noChangeAspect="1" noChangeArrowheads="1"/>
          </p:cNvPicPr>
          <p:nvPr/>
        </p:nvPicPr>
        <p:blipFill>
          <a:blip r:embed="rId2" cstate="print"/>
          <a:srcRect/>
          <a:stretch>
            <a:fillRect/>
          </a:stretch>
        </p:blipFill>
        <p:spPr bwMode="auto">
          <a:xfrm>
            <a:off x="0" y="381744"/>
            <a:ext cx="9144000" cy="6094512"/>
          </a:xfrm>
          <a:prstGeom prst="rect">
            <a:avLst/>
          </a:prstGeom>
          <a:noFill/>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007B441-5312-499D-93C3-6E37886527FA}" type="slidenum">
              <a:rPr lang="it-IT" smtClean="0"/>
              <a:pPr/>
              <a:t>11</a:t>
            </a:fld>
            <a:endParaRPr lang="it-IT"/>
          </a:p>
        </p:txBody>
      </p:sp>
      <p:pic>
        <p:nvPicPr>
          <p:cNvPr id="30722" name="Picture 2" descr="C:\Users\Romina\AppData\Local\Temp\13055700_1064986796895894_8278298255473881203_o.jpg"/>
          <p:cNvPicPr>
            <a:picLocks noChangeAspect="1" noChangeArrowheads="1"/>
          </p:cNvPicPr>
          <p:nvPr/>
        </p:nvPicPr>
        <p:blipFill>
          <a:blip r:embed="rId2" cstate="print"/>
          <a:srcRect/>
          <a:stretch>
            <a:fillRect/>
          </a:stretch>
        </p:blipFill>
        <p:spPr bwMode="auto">
          <a:xfrm>
            <a:off x="0" y="381744"/>
            <a:ext cx="9144000" cy="6094512"/>
          </a:xfrm>
          <a:prstGeom prst="rect">
            <a:avLst/>
          </a:prstGeom>
          <a:noFill/>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007B441-5312-499D-93C3-6E37886527FA}" type="slidenum">
              <a:rPr lang="it-IT" smtClean="0"/>
              <a:pPr/>
              <a:t>12</a:t>
            </a:fld>
            <a:endParaRPr lang="it-IT"/>
          </a:p>
        </p:txBody>
      </p:sp>
      <p:sp>
        <p:nvSpPr>
          <p:cNvPr id="32769" name="Rectangle 1"/>
          <p:cNvSpPr>
            <a:spLocks noChangeArrowheads="1"/>
          </p:cNvSpPr>
          <p:nvPr/>
        </p:nvSpPr>
        <p:spPr bwMode="auto">
          <a:xfrm>
            <a:off x="467544" y="465785"/>
            <a:ext cx="806489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it-IT" sz="24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ATTIVITA’ REALIZZATE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it-IT"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Ricerca con i ragazzi sulla cucina per il malato oncologico</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it-IT"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Realizzazione di ricette con cibi salutari</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it-IT"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L’utilizzo di frutta secca come dolcificante al posto dello </a:t>
            </a:r>
            <a:r>
              <a:rPr kumimoji="0" lang="it-IT"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z</a:t>
            </a:r>
            <a:r>
              <a:rPr kumimoji="0" lang="it-IT"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ucchero e spiegazione sulla proprietà dello zucchero </a:t>
            </a:r>
            <a:r>
              <a:rPr kumimoji="0" lang="it-IT"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mescobado</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it-IT"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L’utilizzo di farine di tipo 1, tipo 2, integrale</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it-IT"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cucina senza sale con utilizzo di </a:t>
            </a:r>
            <a:r>
              <a:rPr kumimoji="0" lang="it-IT"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insaporitori</a:t>
            </a:r>
            <a:r>
              <a:rPr kumimoji="0" lang="it-IT"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tratti da erbe o spezie</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it-IT"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L’utilizzo di attrezzature eco compatibili: no padelle antiaderenti, no cotture ad alta temperatura, no cotture alla griglia no fritti</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it-IT"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Galà finale fatto al reparto oncologico dell’ospedale di Borgo Roma</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it-IT"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Ricettario con foto fatto assieme ai ragazzi</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cap="none" dirty="0" smtClean="0">
                <a:ln w="11430"/>
                <a:solidFill>
                  <a:srgbClr val="FF0000"/>
                </a:solidFill>
                <a:effectLst>
                  <a:outerShdw blurRad="50800" dist="39000" dir="5460000" algn="tl">
                    <a:srgbClr val="000000">
                      <a:alpha val="38000"/>
                    </a:srgbClr>
                  </a:outerShdw>
                </a:effectLst>
              </a:rPr>
              <a:t>2. Integrare la dimensione sostenibile</a:t>
            </a:r>
            <a:endParaRPr lang="it-IT" sz="2400" b="1" cap="none" dirty="0">
              <a:ln w="11430"/>
              <a:solidFill>
                <a:srgbClr val="FF0000"/>
              </a:solidFill>
              <a:effectLst>
                <a:outerShdw blurRad="50800" dist="39000" dir="5460000" algn="tl">
                  <a:srgbClr val="000000">
                    <a:alpha val="38000"/>
                  </a:srgbClr>
                </a:outerShdw>
              </a:effectLst>
            </a:endParaRPr>
          </a:p>
        </p:txBody>
      </p:sp>
      <p:sp>
        <p:nvSpPr>
          <p:cNvPr id="3" name="Segnaposto contenuto 2"/>
          <p:cNvSpPr>
            <a:spLocks noGrp="1"/>
          </p:cNvSpPr>
          <p:nvPr>
            <p:ph idx="1"/>
          </p:nvPr>
        </p:nvSpPr>
        <p:spPr/>
        <p:txBody>
          <a:bodyPr>
            <a:normAutofit/>
          </a:bodyPr>
          <a:lstStyle/>
          <a:p>
            <a:pPr algn="ctr">
              <a:buNone/>
            </a:pPr>
            <a:r>
              <a:rPr lang="it-IT" sz="1800" dirty="0" smtClean="0"/>
              <a:t>SAPER FARE</a:t>
            </a:r>
          </a:p>
          <a:p>
            <a:r>
              <a:rPr lang="it-IT" sz="1800" dirty="0" smtClean="0"/>
              <a:t>Identificare i prodotti secondo la loro modalità di produzione</a:t>
            </a:r>
          </a:p>
          <a:p>
            <a:r>
              <a:rPr lang="it-IT" sz="1800" dirty="0" smtClean="0"/>
              <a:t>(locale, bio, razionale, convenzionale)</a:t>
            </a:r>
          </a:p>
          <a:p>
            <a:r>
              <a:rPr lang="it-IT" sz="1800" dirty="0" smtClean="0"/>
              <a:t>Sistematizzare l'utilizzo di prodotti stagionali, etici (provenienti da</a:t>
            </a:r>
          </a:p>
          <a:p>
            <a:r>
              <a:rPr lang="it-IT" sz="1800" dirty="0" smtClean="0"/>
              <a:t>un'economia sostenibile)!</a:t>
            </a:r>
          </a:p>
          <a:p>
            <a:r>
              <a:rPr lang="it-IT" sz="1800" dirty="0" smtClean="0"/>
              <a:t>Utilizzare le risorse: prodotti e produttori</a:t>
            </a:r>
          </a:p>
          <a:p>
            <a:endParaRPr lang="it-IT" sz="1800" dirty="0" smtClean="0"/>
          </a:p>
          <a:p>
            <a:pPr algn="ctr">
              <a:buNone/>
            </a:pPr>
            <a:r>
              <a:rPr lang="it-IT" sz="1800" dirty="0" smtClean="0"/>
              <a:t>SAPER ESSERE</a:t>
            </a:r>
          </a:p>
          <a:p>
            <a:r>
              <a:rPr lang="it-IT" sz="1800" dirty="0" smtClean="0"/>
              <a:t>Essere coscienti dell'impatto del nostro consumo alimentare sulla</a:t>
            </a:r>
          </a:p>
          <a:p>
            <a:r>
              <a:rPr lang="it-IT" sz="1800" dirty="0" smtClean="0"/>
              <a:t>preservazione della biodiversità, la riduzione dell'inquinamento e</a:t>
            </a:r>
          </a:p>
          <a:p>
            <a:r>
              <a:rPr lang="it-IT" sz="1800" dirty="0" smtClean="0"/>
              <a:t>delle emissioni di CO2, ecc.</a:t>
            </a:r>
            <a:endParaRPr lang="it-IT" sz="1800"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13</a:t>
            </a:fld>
            <a:endParaRPr lang="it-IT"/>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4800" y="260648"/>
            <a:ext cx="8686800" cy="5819477"/>
          </a:xfrm>
        </p:spPr>
        <p:txBody>
          <a:bodyPr>
            <a:normAutofit/>
          </a:bodyPr>
          <a:lstStyle/>
          <a:p>
            <a:pPr algn="ctr">
              <a:buNone/>
            </a:pPr>
            <a:endParaRPr lang="it-IT" sz="2300" dirty="0" smtClean="0"/>
          </a:p>
          <a:p>
            <a:pPr algn="ctr">
              <a:buNone/>
            </a:pPr>
            <a:r>
              <a:rPr lang="it-IT" sz="2300" dirty="0" smtClean="0"/>
              <a:t>SAPERI</a:t>
            </a:r>
          </a:p>
          <a:p>
            <a:pPr algn="ctr">
              <a:buNone/>
            </a:pPr>
            <a:endParaRPr lang="it-IT" sz="2300" dirty="0" smtClean="0"/>
          </a:p>
          <a:p>
            <a:pPr algn="ctr">
              <a:buNone/>
            </a:pPr>
            <a:endParaRPr lang="it-IT" sz="2300" dirty="0" smtClean="0"/>
          </a:p>
          <a:p>
            <a:r>
              <a:rPr lang="it-IT" sz="1800" dirty="0" smtClean="0"/>
              <a:t>• Conoscere il patrimonio locale e naturale (territorio).</a:t>
            </a:r>
          </a:p>
          <a:p>
            <a:r>
              <a:rPr lang="it-IT" sz="1800" dirty="0" smtClean="0"/>
              <a:t>• Conoscere le ricette locali e tradizionali, specifiche della propria regione</a:t>
            </a:r>
          </a:p>
          <a:p>
            <a:r>
              <a:rPr lang="it-IT" sz="1800" dirty="0" smtClean="0"/>
              <a:t>• Impronta ecologica e di anidride carbonica delle diverse categorie di alimenti</a:t>
            </a:r>
          </a:p>
          <a:p>
            <a:r>
              <a:rPr lang="it-IT" sz="1800" dirty="0" smtClean="0"/>
              <a:t>• Metodi di produzione agricola: convenzionali, ragionati, regioni protette, biologiche, ecc.</a:t>
            </a:r>
          </a:p>
          <a:p>
            <a:r>
              <a:rPr lang="it-IT" sz="1800" dirty="0" smtClean="0"/>
              <a:t>• Metodi di produzione: allevamento, pesca e piscicoltura </a:t>
            </a:r>
          </a:p>
          <a:p>
            <a:r>
              <a:rPr lang="it-IT" sz="1800" dirty="0" smtClean="0"/>
              <a:t>• Caratteristiche sanitarie ed ambientali degli alimenti in base al loro modo di produzione</a:t>
            </a:r>
          </a:p>
          <a:p>
            <a:r>
              <a:rPr lang="it-IT" sz="1800" dirty="0" smtClean="0"/>
              <a:t>• Stagionalità dei prodotti</a:t>
            </a:r>
          </a:p>
          <a:p>
            <a:r>
              <a:rPr lang="it-IT" sz="1800" dirty="0" smtClean="0"/>
              <a:t>• Concetti e valore della biodiversità</a:t>
            </a:r>
          </a:p>
          <a:p>
            <a:r>
              <a:rPr lang="it-IT" sz="1800" dirty="0" smtClean="0"/>
              <a:t>• Concetti e principi della tracciabilità degli alimenti</a:t>
            </a:r>
            <a:endParaRPr lang="it-IT" sz="1800"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14</a:t>
            </a:fld>
            <a:endParaRPr lang="it-IT"/>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4800" y="332656"/>
            <a:ext cx="8686800" cy="5747469"/>
          </a:xfrm>
        </p:spPr>
        <p:txBody>
          <a:bodyPr>
            <a:normAutofit fontScale="77500" lnSpcReduction="20000"/>
          </a:bodyPr>
          <a:lstStyle/>
          <a:p>
            <a:pPr algn="ctr">
              <a:buNone/>
            </a:pPr>
            <a:r>
              <a:rPr lang="it-IT" b="1" dirty="0" smtClean="0">
                <a:solidFill>
                  <a:srgbClr val="C00000"/>
                </a:solidFill>
              </a:rPr>
              <a:t>ATTIVITA’ ATTINENTI</a:t>
            </a:r>
          </a:p>
          <a:p>
            <a:r>
              <a:rPr lang="it-IT" dirty="0" smtClean="0"/>
              <a:t>Spiegazione del perché km 0</a:t>
            </a:r>
          </a:p>
          <a:p>
            <a:r>
              <a:rPr lang="it-IT" dirty="0" smtClean="0"/>
              <a:t>Menù fatto assieme ad agricoltori, raccoglitori di erbe spontanee,</a:t>
            </a:r>
          </a:p>
          <a:p>
            <a:r>
              <a:rPr lang="it-IT" dirty="0" smtClean="0"/>
              <a:t>Caseifici biologici, ricercatori di grani antichi della provincia di Verona </a:t>
            </a:r>
          </a:p>
          <a:p>
            <a:r>
              <a:rPr lang="it-IT" dirty="0" smtClean="0"/>
              <a:t>Cucina vegana con questi prodotti, l’uso di tecniche di cottura a bassa temperatura.</a:t>
            </a:r>
          </a:p>
          <a:p>
            <a:r>
              <a:rPr lang="it-IT" dirty="0" smtClean="0"/>
              <a:t>Galà a </a:t>
            </a:r>
            <a:r>
              <a:rPr lang="it-IT" dirty="0" err="1" smtClean="0"/>
              <a:t>Sezano</a:t>
            </a:r>
            <a:r>
              <a:rPr lang="it-IT" dirty="0" smtClean="0"/>
              <a:t> assieme ai contadini.</a:t>
            </a:r>
          </a:p>
          <a:p>
            <a:r>
              <a:rPr lang="it-IT" dirty="0" smtClean="0"/>
              <a:t>Assieme all’associazione acqua bene comune di Verona come riutilizzare l’acqua in cucina e come evitare gli sprechi </a:t>
            </a:r>
          </a:p>
          <a:p>
            <a:r>
              <a:rPr lang="it-IT" dirty="0" smtClean="0"/>
              <a:t>Visite a oleifici biologici, aziende agricole biologiche, </a:t>
            </a:r>
          </a:p>
          <a:p>
            <a:r>
              <a:rPr lang="it-IT" dirty="0" smtClean="0"/>
              <a:t>Studio assieme ai ragazzi come leggere le etichette, gli inganni delle stesse, additivi chimici, coloranti e parole fuorvianti (atmosfera modificata Azoto e anidride carbonica quantità variabili)</a:t>
            </a:r>
          </a:p>
          <a:p>
            <a:endParaRPr lang="it-IT"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15</a:t>
            </a:fld>
            <a:endParaRPr lang="it-IT"/>
          </a:p>
        </p:txBody>
      </p:sp>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B007B441-5312-499D-93C3-6E37886527FA}" type="slidenum">
              <a:rPr lang="it-IT" smtClean="0"/>
              <a:pPr/>
              <a:t>16</a:t>
            </a:fld>
            <a:endParaRPr lang="it-IT"/>
          </a:p>
        </p:txBody>
      </p:sp>
      <p:pic>
        <p:nvPicPr>
          <p:cNvPr id="35844" name="Picture 4" descr="C:\Users\Romina\AppData\Local\Temp\12068458_1039219882805919_6514005160840626798_o.jpg"/>
          <p:cNvPicPr>
            <a:picLocks noChangeAspect="1" noChangeArrowheads="1"/>
          </p:cNvPicPr>
          <p:nvPr/>
        </p:nvPicPr>
        <p:blipFill>
          <a:blip r:embed="rId2" cstate="print"/>
          <a:srcRect/>
          <a:stretch>
            <a:fillRect/>
          </a:stretch>
        </p:blipFill>
        <p:spPr bwMode="auto">
          <a:xfrm>
            <a:off x="107504" y="260648"/>
            <a:ext cx="8784976" cy="6094512"/>
          </a:xfrm>
          <a:prstGeom prst="rect">
            <a:avLst/>
          </a:prstGeom>
          <a:noFill/>
        </p:spPr>
      </p:pic>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007B441-5312-499D-93C3-6E37886527FA}" type="slidenum">
              <a:rPr lang="it-IT" smtClean="0"/>
              <a:pPr/>
              <a:t>17</a:t>
            </a:fld>
            <a:endParaRPr lang="it-IT"/>
          </a:p>
        </p:txBody>
      </p:sp>
      <p:pic>
        <p:nvPicPr>
          <p:cNvPr id="36866" name="Picture 2" descr="https://scontent-mrs1-1.xx.fbcdn.net/t31.0-8/s960x960/11222924_973837206010854_6082378521379699094_o.jpg"/>
          <p:cNvPicPr>
            <a:picLocks noChangeAspect="1" noChangeArrowheads="1"/>
          </p:cNvPicPr>
          <p:nvPr/>
        </p:nvPicPr>
        <p:blipFill>
          <a:blip r:embed="rId2" cstate="print"/>
          <a:srcRect/>
          <a:stretch>
            <a:fillRect/>
          </a:stretch>
        </p:blipFill>
        <p:spPr bwMode="auto">
          <a:xfrm>
            <a:off x="1619672" y="116632"/>
            <a:ext cx="6096000" cy="6192688"/>
          </a:xfrm>
          <a:prstGeom prst="rect">
            <a:avLst/>
          </a:prstGeom>
          <a:noFill/>
        </p:spPr>
      </p:pic>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007B441-5312-499D-93C3-6E37886527FA}" type="slidenum">
              <a:rPr lang="it-IT" smtClean="0"/>
              <a:pPr/>
              <a:t>18</a:t>
            </a:fld>
            <a:endParaRPr lang="it-IT"/>
          </a:p>
        </p:txBody>
      </p:sp>
      <p:pic>
        <p:nvPicPr>
          <p:cNvPr id="38916" name="Picture 4" descr="https://scontent-mrs1-1.xx.fbcdn.net/t31.0-8/12189425_973837619344146_5256470856681394849_o.jpg"/>
          <p:cNvPicPr>
            <a:picLocks noChangeAspect="1" noChangeArrowheads="1"/>
          </p:cNvPicPr>
          <p:nvPr/>
        </p:nvPicPr>
        <p:blipFill>
          <a:blip r:embed="rId2" cstate="print"/>
          <a:srcRect/>
          <a:stretch>
            <a:fillRect/>
          </a:stretch>
        </p:blipFill>
        <p:spPr bwMode="auto">
          <a:xfrm>
            <a:off x="611560" y="692696"/>
            <a:ext cx="8129936" cy="5418634"/>
          </a:xfrm>
          <a:prstGeom prst="rect">
            <a:avLst/>
          </a:prstGeom>
          <a:noFill/>
        </p:spPr>
      </p:pic>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007B441-5312-499D-93C3-6E37886527FA}" type="slidenum">
              <a:rPr lang="it-IT" smtClean="0"/>
              <a:pPr/>
              <a:t>19</a:t>
            </a:fld>
            <a:endParaRPr lang="it-IT"/>
          </a:p>
        </p:txBody>
      </p:sp>
      <p:pic>
        <p:nvPicPr>
          <p:cNvPr id="39938" name="Picture 2" descr="https://scontent-mrs1-1.xx.fbcdn.net/t31.0-8/12238440_973837756010799_4643818647418436577_o.jpg"/>
          <p:cNvPicPr>
            <a:picLocks noChangeAspect="1" noChangeArrowheads="1"/>
          </p:cNvPicPr>
          <p:nvPr/>
        </p:nvPicPr>
        <p:blipFill>
          <a:blip r:embed="rId2" cstate="print"/>
          <a:srcRect/>
          <a:stretch>
            <a:fillRect/>
          </a:stretch>
        </p:blipFill>
        <p:spPr bwMode="auto">
          <a:xfrm>
            <a:off x="179512" y="548680"/>
            <a:ext cx="8786980" cy="5688632"/>
          </a:xfrm>
          <a:prstGeom prst="rect">
            <a:avLst/>
          </a:prstGeom>
          <a:noFill/>
        </p:spPr>
      </p:pic>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457200"/>
            <a:ext cx="8686800" cy="1243608"/>
          </a:xfrm>
        </p:spPr>
        <p:txBody>
          <a:bodyPr>
            <a:normAutofit/>
          </a:bodyPr>
          <a:lstStyle/>
          <a:p>
            <a:r>
              <a:rPr lang="it-IT" b="1" dirty="0" smtClean="0">
                <a:solidFill>
                  <a:srgbClr val="0070C0"/>
                </a:solidFill>
              </a:rPr>
              <a:t>Profilo delle competenze della figura professionale</a:t>
            </a:r>
            <a:endParaRPr lang="it-IT" b="1" dirty="0">
              <a:solidFill>
                <a:srgbClr val="0070C0"/>
              </a:solidFill>
            </a:endParaRPr>
          </a:p>
        </p:txBody>
      </p:sp>
      <p:sp>
        <p:nvSpPr>
          <p:cNvPr id="3" name="Segnaposto contenuto 2"/>
          <p:cNvSpPr>
            <a:spLocks noGrp="1"/>
          </p:cNvSpPr>
          <p:nvPr>
            <p:ph idx="1"/>
          </p:nvPr>
        </p:nvSpPr>
        <p:spPr/>
        <p:txBody>
          <a:bodyPr/>
          <a:lstStyle/>
          <a:p>
            <a:endParaRPr lang="it-IT" dirty="0" smtClean="0"/>
          </a:p>
          <a:p>
            <a:pPr algn="ctr">
              <a:buNone/>
            </a:pPr>
            <a:r>
              <a:rPr lang="it-IT" b="1" dirty="0" smtClean="0">
                <a:solidFill>
                  <a:srgbClr val="FF0000"/>
                </a:solidFill>
              </a:rPr>
              <a:t>ATTIVITA’ CHIAVE 1: </a:t>
            </a:r>
          </a:p>
          <a:p>
            <a:pPr algn="ctr">
              <a:buNone/>
            </a:pPr>
            <a:r>
              <a:rPr lang="it-IT" dirty="0" smtClean="0"/>
              <a:t>Formulare le conoscenze generali legate alla ristorazione sostenibile</a:t>
            </a:r>
          </a:p>
          <a:p>
            <a:pPr algn="ctr">
              <a:buNone/>
            </a:pPr>
            <a:endParaRPr lang="it-IT" dirty="0" smtClean="0"/>
          </a:p>
          <a:p>
            <a:pPr algn="ctr">
              <a:buNone/>
            </a:pPr>
            <a:r>
              <a:rPr lang="it-IT" b="1" dirty="0" smtClean="0">
                <a:solidFill>
                  <a:srgbClr val="FF0000"/>
                </a:solidFill>
              </a:rPr>
              <a:t>ATTIVITA’ CHIAVE 2:</a:t>
            </a:r>
          </a:p>
          <a:p>
            <a:pPr algn="ctr">
              <a:buNone/>
            </a:pPr>
            <a:r>
              <a:rPr lang="it-IT" dirty="0" smtClean="0"/>
              <a:t> Rispettare l’ambiente: riduzione e valorizzazione dei rifiuti</a:t>
            </a:r>
            <a:endParaRPr lang="it-IT"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2</a:t>
            </a:fld>
            <a:endParaRPr lang="it-IT"/>
          </a:p>
        </p:txBody>
      </p:sp>
      <p:sp>
        <p:nvSpPr>
          <p:cNvPr id="1026" name="Lock"/>
          <p:cNvSpPr>
            <a:spLocks noEditPoints="1" noChangeArrowheads="1"/>
          </p:cNvSpPr>
          <p:nvPr/>
        </p:nvSpPr>
        <p:spPr bwMode="auto">
          <a:xfrm>
            <a:off x="2051720" y="4077072"/>
            <a:ext cx="792088" cy="864096"/>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 name="Lock"/>
          <p:cNvSpPr>
            <a:spLocks noEditPoints="1" noChangeArrowheads="1"/>
          </p:cNvSpPr>
          <p:nvPr/>
        </p:nvSpPr>
        <p:spPr bwMode="auto">
          <a:xfrm>
            <a:off x="1979712" y="1988840"/>
            <a:ext cx="792088" cy="864096"/>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b="1" cap="none" dirty="0" smtClean="0">
                <a:ln w="11430"/>
                <a:solidFill>
                  <a:srgbClr val="FF0000"/>
                </a:solidFill>
                <a:effectLst>
                  <a:outerShdw blurRad="50800" dist="39000" dir="5460000" algn="tl">
                    <a:srgbClr val="000000">
                      <a:alpha val="38000"/>
                    </a:srgbClr>
                  </a:outerShdw>
                </a:effectLst>
              </a:rPr>
              <a:t>3. Comunicare e trasmettere i saperi legati alla ristorazione</a:t>
            </a:r>
            <a:br>
              <a:rPr lang="it-IT" sz="2400" b="1" cap="none" dirty="0" smtClean="0">
                <a:ln w="11430"/>
                <a:solidFill>
                  <a:srgbClr val="FF0000"/>
                </a:solidFill>
                <a:effectLst>
                  <a:outerShdw blurRad="50800" dist="39000" dir="5460000" algn="tl">
                    <a:srgbClr val="000000">
                      <a:alpha val="38000"/>
                    </a:srgbClr>
                  </a:outerShdw>
                </a:effectLst>
              </a:rPr>
            </a:br>
            <a:r>
              <a:rPr lang="it-IT" sz="2400" b="1" cap="none" dirty="0" smtClean="0">
                <a:ln w="11430"/>
                <a:solidFill>
                  <a:srgbClr val="FF0000"/>
                </a:solidFill>
                <a:effectLst>
                  <a:outerShdw blurRad="50800" dist="39000" dir="5460000" algn="tl">
                    <a:srgbClr val="000000">
                      <a:alpha val="38000"/>
                    </a:srgbClr>
                  </a:outerShdw>
                </a:effectLst>
              </a:rPr>
              <a:t>sostenibile</a:t>
            </a:r>
          </a:p>
        </p:txBody>
      </p:sp>
      <p:sp>
        <p:nvSpPr>
          <p:cNvPr id="3" name="Segnaposto contenuto 2"/>
          <p:cNvSpPr>
            <a:spLocks noGrp="1"/>
          </p:cNvSpPr>
          <p:nvPr>
            <p:ph idx="1"/>
          </p:nvPr>
        </p:nvSpPr>
        <p:spPr/>
        <p:txBody>
          <a:bodyPr>
            <a:normAutofit/>
          </a:bodyPr>
          <a:lstStyle/>
          <a:p>
            <a:pPr algn="ctr">
              <a:buNone/>
            </a:pPr>
            <a:r>
              <a:rPr lang="it-IT" sz="1800" dirty="0" smtClean="0"/>
              <a:t>SAPER FARE</a:t>
            </a:r>
          </a:p>
          <a:p>
            <a:r>
              <a:rPr lang="it-IT" sz="1800" dirty="0" smtClean="0"/>
              <a:t>Spiegare ai clienti il percorso dell'organizzazione verso il "sostenibile"</a:t>
            </a:r>
          </a:p>
          <a:p>
            <a:r>
              <a:rPr lang="it-IT" sz="1800" dirty="0" smtClean="0"/>
              <a:t>Presentare i prodotti proposti ai clienti identificando i produttori ed i loro prodotti</a:t>
            </a:r>
          </a:p>
          <a:p>
            <a:endParaRPr lang="it-IT" sz="1800" dirty="0" smtClean="0"/>
          </a:p>
          <a:p>
            <a:pPr algn="ctr">
              <a:buNone/>
            </a:pPr>
            <a:r>
              <a:rPr lang="it-IT" sz="1800" dirty="0" smtClean="0"/>
              <a:t>SAPER ESSERE</a:t>
            </a:r>
          </a:p>
          <a:p>
            <a:r>
              <a:rPr lang="it-IT" sz="1800" dirty="0" smtClean="0"/>
              <a:t>Mostrare curiosità intellettuale sul processo sostenibile dell'organizzazione</a:t>
            </a:r>
          </a:p>
          <a:p>
            <a:r>
              <a:rPr lang="it-IT" sz="1800" dirty="0" smtClean="0"/>
              <a:t>Prestare attenzione all'origine ed alle caratteristiche dei </a:t>
            </a:r>
            <a:r>
              <a:rPr lang="it-IT" sz="1800" smtClean="0"/>
              <a:t>prodotti </a:t>
            </a:r>
            <a:endParaRPr lang="it-IT" sz="1800" dirty="0" smtClean="0"/>
          </a:p>
          <a:p>
            <a:pPr algn="ctr">
              <a:buNone/>
            </a:pPr>
            <a:r>
              <a:rPr lang="it-IT" sz="1800" dirty="0" smtClean="0"/>
              <a:t>SAPERI</a:t>
            </a:r>
          </a:p>
          <a:p>
            <a:r>
              <a:rPr lang="it-IT" sz="1800" dirty="0" smtClean="0"/>
              <a:t>Conoscenza dei produttori</a:t>
            </a:r>
          </a:p>
          <a:p>
            <a:r>
              <a:rPr lang="it-IT" sz="1800" dirty="0" smtClean="0"/>
              <a:t>Conoscenza dei principi della ristorazione sostenibile</a:t>
            </a:r>
          </a:p>
          <a:p>
            <a:r>
              <a:rPr lang="it-IT" sz="1800" dirty="0" smtClean="0"/>
              <a:t>Conoscenza dei prodotti (produttore, origine,…) che compongono il piatto portato al cliente</a:t>
            </a:r>
            <a:endParaRPr lang="it-IT" sz="1800"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20</a:t>
            </a:fld>
            <a:endParaRPr lang="it-IT"/>
          </a:p>
        </p:txBody>
      </p:sp>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457200"/>
            <a:ext cx="8686800" cy="1747664"/>
          </a:xfrm>
          <a:ln>
            <a:no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b="1" cap="none" spc="50" dirty="0" err="1" smtClean="0">
                <a:ln w="11430"/>
                <a:solidFill>
                  <a:srgbClr val="FF0000"/>
                </a:solidFill>
                <a:effectLst/>
              </a:rPr>
              <a:t>Attivita’</a:t>
            </a:r>
            <a:r>
              <a:rPr lang="it-IT" b="1" cap="none" spc="50" dirty="0" smtClean="0">
                <a:ln w="11430"/>
                <a:solidFill>
                  <a:srgbClr val="FF0000"/>
                </a:solidFill>
                <a:effectLst/>
              </a:rPr>
              <a:t> chiave 2: Rispettare l’ambiente: riduzione e valorizzazione dei rifiuti</a:t>
            </a:r>
            <a:endParaRPr lang="it-IT" b="1" cap="none" spc="50" dirty="0">
              <a:ln w="11430"/>
              <a:solidFill>
                <a:srgbClr val="FF0000"/>
              </a:solidFill>
              <a:effectLst/>
            </a:endParaRPr>
          </a:p>
        </p:txBody>
      </p:sp>
      <p:sp>
        <p:nvSpPr>
          <p:cNvPr id="3" name="Segnaposto contenuto 2"/>
          <p:cNvSpPr>
            <a:spLocks noGrp="1"/>
          </p:cNvSpPr>
          <p:nvPr>
            <p:ph idx="1"/>
          </p:nvPr>
        </p:nvSpPr>
        <p:spPr>
          <a:xfrm>
            <a:off x="457200" y="1916832"/>
            <a:ext cx="8686800" cy="4824536"/>
          </a:xfrm>
        </p:spPr>
        <p:txBody>
          <a:bodyPr>
            <a:normAutofit/>
          </a:bodyPr>
          <a:lstStyle/>
          <a:p>
            <a:pPr algn="ctr">
              <a:buNone/>
            </a:pPr>
            <a:r>
              <a:rPr lang="it-IT" dirty="0" smtClean="0">
                <a:effectLst>
                  <a:outerShdw blurRad="38100" dist="38100" dir="2700000" algn="tl">
                    <a:srgbClr val="000000">
                      <a:alpha val="43137"/>
                    </a:srgbClr>
                  </a:outerShdw>
                </a:effectLst>
              </a:rPr>
              <a:t>COMPETENZE</a:t>
            </a:r>
          </a:p>
          <a:p>
            <a:pPr>
              <a:buNone/>
            </a:pPr>
            <a:r>
              <a:rPr lang="it-IT" sz="2800" b="1" dirty="0" smtClean="0"/>
              <a:t>1. Gestire le risorse (acqua, gas ed elettricità) in maniera responsabile, razionale e parsimoniosa</a:t>
            </a:r>
          </a:p>
          <a:p>
            <a:pPr>
              <a:buNone/>
            </a:pPr>
            <a:r>
              <a:rPr lang="it-IT" sz="2800" b="1" dirty="0" smtClean="0"/>
              <a:t>2. Lavorare risparmiando / limitare gli Sprechi</a:t>
            </a:r>
          </a:p>
          <a:p>
            <a:pPr>
              <a:buNone/>
            </a:pPr>
            <a:r>
              <a:rPr lang="it-IT" sz="2800" b="1" dirty="0" smtClean="0"/>
              <a:t>3. Differenziare i rifiuti </a:t>
            </a:r>
          </a:p>
          <a:p>
            <a:pPr>
              <a:buNone/>
            </a:pPr>
            <a:r>
              <a:rPr lang="it-IT" sz="2800" b="1" dirty="0" smtClean="0"/>
              <a:t>4. Svuotare i rifiuti</a:t>
            </a:r>
          </a:p>
          <a:p>
            <a:pPr>
              <a:buNone/>
            </a:pPr>
            <a:r>
              <a:rPr lang="it-IT" sz="2800" b="1" dirty="0" smtClean="0"/>
              <a:t>5. Rispettare le regole e le precauzioni "eco" per la pulizia e per l'igiene</a:t>
            </a:r>
            <a:endParaRPr lang="it-IT" sz="2800"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21</a:t>
            </a:fld>
            <a:endParaRPr lang="it-IT"/>
          </a:p>
        </p:txBody>
      </p:sp>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116632"/>
            <a:ext cx="8686800" cy="1008112"/>
          </a:xfrm>
        </p:spPr>
        <p:txBody>
          <a:bodyPr>
            <a:normAutofit/>
          </a:bodyPr>
          <a:lstStyle/>
          <a:p>
            <a:r>
              <a:rPr lang="it-IT" sz="2400" b="1" cap="none" dirty="0" smtClean="0">
                <a:ln w="11430"/>
                <a:solidFill>
                  <a:srgbClr val="FF0000"/>
                </a:solidFill>
                <a:effectLst>
                  <a:outerShdw blurRad="50800" dist="39000" dir="5460000" algn="tl">
                    <a:srgbClr val="000000">
                      <a:alpha val="38000"/>
                    </a:srgbClr>
                  </a:outerShdw>
                </a:effectLst>
              </a:rPr>
              <a:t>1. Gestire le risorse (acqua, gas ed elettricità in maniera responsabile, razionale e parsimoniosa</a:t>
            </a:r>
          </a:p>
        </p:txBody>
      </p:sp>
      <p:sp>
        <p:nvSpPr>
          <p:cNvPr id="3" name="Segnaposto contenuto 2"/>
          <p:cNvSpPr>
            <a:spLocks noGrp="1"/>
          </p:cNvSpPr>
          <p:nvPr>
            <p:ph idx="1"/>
          </p:nvPr>
        </p:nvSpPr>
        <p:spPr>
          <a:xfrm>
            <a:off x="304800" y="1196752"/>
            <a:ext cx="8686800" cy="4883373"/>
          </a:xfrm>
        </p:spPr>
        <p:txBody>
          <a:bodyPr>
            <a:normAutofit/>
          </a:bodyPr>
          <a:lstStyle/>
          <a:p>
            <a:pPr algn="ctr">
              <a:buNone/>
            </a:pPr>
            <a:r>
              <a:rPr lang="it-IT" sz="1800" dirty="0" smtClean="0"/>
              <a:t>SAPER FARE</a:t>
            </a:r>
          </a:p>
          <a:p>
            <a:r>
              <a:rPr lang="it-IT" sz="1800" dirty="0" smtClean="0"/>
              <a:t>Utilizzare le attrezzature e le risorse con saggezza e ottimizzare il loro  Funzionamento, compreso le luci, l'elettricità e / o gas</a:t>
            </a:r>
          </a:p>
          <a:p>
            <a:r>
              <a:rPr lang="it-IT" sz="1800" dirty="0" smtClean="0"/>
              <a:t>Utilizzare solamente la quantità d'acqua necessaria</a:t>
            </a:r>
          </a:p>
          <a:p>
            <a:r>
              <a:rPr lang="it-IT" sz="1800" dirty="0" smtClean="0"/>
              <a:t>Conservare gli alimenti in maniera razionale (tenendo conto, nel caso, delle temperature delle diverse zone del frigorifero...)</a:t>
            </a:r>
          </a:p>
          <a:p>
            <a:r>
              <a:rPr lang="it-IT" sz="1800" dirty="0" smtClean="0"/>
              <a:t>Verificare a fine servizio che tutto sia spento e chiuso</a:t>
            </a:r>
          </a:p>
          <a:p>
            <a:pPr algn="ctr">
              <a:buNone/>
            </a:pPr>
            <a:r>
              <a:rPr lang="it-IT" sz="1800" dirty="0" smtClean="0"/>
              <a:t>SAPER ESSERE</a:t>
            </a:r>
          </a:p>
          <a:p>
            <a:r>
              <a:rPr lang="it-IT" sz="1800" dirty="0" smtClean="0"/>
              <a:t>• Rispettare le procedure dell'organizzazione, i manuali e le schede tecniche</a:t>
            </a:r>
          </a:p>
          <a:p>
            <a:r>
              <a:rPr lang="it-IT" sz="1800" dirty="0" smtClean="0"/>
              <a:t>• Adottare i comportamenti adeguati per economizzare le risorse</a:t>
            </a:r>
          </a:p>
          <a:p>
            <a:r>
              <a:rPr lang="it-IT" sz="1800" dirty="0" smtClean="0"/>
              <a:t>• Sviluppare automatismi</a:t>
            </a:r>
          </a:p>
          <a:p>
            <a:pPr algn="ctr">
              <a:buNone/>
            </a:pPr>
            <a:r>
              <a:rPr lang="it-IT" sz="1800" dirty="0" smtClean="0"/>
              <a:t>SAPERI</a:t>
            </a:r>
          </a:p>
          <a:p>
            <a:r>
              <a:rPr lang="it-IT" sz="1800" dirty="0" smtClean="0"/>
              <a:t>Principi e tecniche legate al consumo e al risparmio di risorse</a:t>
            </a:r>
          </a:p>
          <a:p>
            <a:r>
              <a:rPr lang="it-IT" sz="1800" dirty="0" smtClean="0"/>
              <a:t>Schede tecniche sui materiali differenti</a:t>
            </a:r>
          </a:p>
          <a:p>
            <a:pPr>
              <a:buNone/>
            </a:pPr>
            <a:endParaRPr lang="it-IT" sz="1800" b="1" dirty="0" smtClean="0">
              <a:ln w="11430"/>
              <a:solidFill>
                <a:srgbClr val="FF0000"/>
              </a:solidFill>
              <a:effectLst>
                <a:outerShdw blurRad="50800" dist="39000" dir="5460000" algn="tl">
                  <a:srgbClr val="000000">
                    <a:alpha val="38000"/>
                  </a:srgbClr>
                </a:outerShdw>
              </a:effectLst>
              <a:latin typeface="+mj-lt"/>
              <a:ea typeface="+mj-ea"/>
              <a:cs typeface="+mj-cs"/>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pPr/>
              <a:t>22</a:t>
            </a:fld>
            <a:endParaRPr lang="it-IT"/>
          </a:p>
        </p:txBody>
      </p:sp>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116632"/>
            <a:ext cx="8686800" cy="864096"/>
          </a:xfrm>
        </p:spPr>
        <p:txBody>
          <a:bodyPr>
            <a:normAutofit/>
          </a:bodyPr>
          <a:lstStyle/>
          <a:p>
            <a:r>
              <a:rPr lang="it-IT" sz="2400" b="1" cap="none" dirty="0" smtClean="0">
                <a:ln w="11430"/>
                <a:solidFill>
                  <a:srgbClr val="FF0000"/>
                </a:solidFill>
                <a:effectLst>
                  <a:outerShdw blurRad="50800" dist="39000" dir="5460000" algn="tl">
                    <a:srgbClr val="000000">
                      <a:alpha val="38000"/>
                    </a:srgbClr>
                  </a:outerShdw>
                </a:effectLst>
              </a:rPr>
              <a:t>2. Lavorare risparmiando / limitare gli sprechi</a:t>
            </a:r>
          </a:p>
        </p:txBody>
      </p:sp>
      <p:sp>
        <p:nvSpPr>
          <p:cNvPr id="3" name="Segnaposto contenuto 2"/>
          <p:cNvSpPr>
            <a:spLocks noGrp="1"/>
          </p:cNvSpPr>
          <p:nvPr>
            <p:ph idx="1"/>
          </p:nvPr>
        </p:nvSpPr>
        <p:spPr>
          <a:xfrm>
            <a:off x="304800" y="764704"/>
            <a:ext cx="8686800" cy="6093296"/>
          </a:xfrm>
        </p:spPr>
        <p:txBody>
          <a:bodyPr>
            <a:normAutofit fontScale="47500" lnSpcReduction="20000"/>
          </a:bodyPr>
          <a:lstStyle/>
          <a:p>
            <a:pPr algn="ctr">
              <a:buNone/>
            </a:pPr>
            <a:r>
              <a:rPr lang="it-IT" dirty="0" smtClean="0"/>
              <a:t>SAPER FARE</a:t>
            </a:r>
          </a:p>
          <a:p>
            <a:r>
              <a:rPr lang="it-IT" dirty="0" smtClean="0"/>
              <a:t>Limitare gli scarti dagli alimenti commestibili</a:t>
            </a:r>
          </a:p>
          <a:p>
            <a:r>
              <a:rPr lang="it-IT" dirty="0" smtClean="0"/>
              <a:t>Valorizzare gli scarti degli alimenti commestibili</a:t>
            </a:r>
          </a:p>
          <a:p>
            <a:r>
              <a:rPr lang="it-IT" dirty="0" smtClean="0"/>
              <a:t>Pulire e/o pelare, tagliare e sminuzzare in modo adatto (non più del necessario) gli</a:t>
            </a:r>
          </a:p>
          <a:p>
            <a:r>
              <a:rPr lang="it-IT" dirty="0" smtClean="0"/>
              <a:t>alimenti (frutta, verdura, carne,…)</a:t>
            </a:r>
          </a:p>
          <a:p>
            <a:r>
              <a:rPr lang="it-IT" dirty="0" smtClean="0"/>
              <a:t>Utilizzare il meno possibile prodotti usa e getta (sacchi per la spazzatura, tovaglioli,</a:t>
            </a:r>
          </a:p>
          <a:p>
            <a:r>
              <a:rPr lang="it-IT" dirty="0" smtClean="0"/>
              <a:t>tovaglioli umidi, tovaglie e posate, ecc.), preferendo, quando è possibile, degli equivalenti a uso multiplo (stoviglie lavabili,...)</a:t>
            </a:r>
          </a:p>
          <a:p>
            <a:r>
              <a:rPr lang="it-IT" dirty="0" smtClean="0"/>
              <a:t>Scegliere i prodotti fatti con materiali rinnovabili e, se possibile, biodegradabili e</a:t>
            </a:r>
          </a:p>
          <a:p>
            <a:r>
              <a:rPr lang="it-IT" dirty="0" smtClean="0"/>
              <a:t>compostabili, secondo le norme EN 13432 (obbligo di usare oggetti usa e getta)</a:t>
            </a:r>
          </a:p>
          <a:p>
            <a:r>
              <a:rPr lang="it-IT" dirty="0" smtClean="0"/>
              <a:t>Applicare le tecniche di preparazione e di conservazione degli alimenti che riducono i rifiuti (imballaggi sottovuoto degli ingredienti e delle materie semi-preparate)</a:t>
            </a:r>
          </a:p>
          <a:p>
            <a:endParaRPr lang="it-IT" dirty="0" smtClean="0"/>
          </a:p>
          <a:p>
            <a:pPr algn="ctr">
              <a:buNone/>
            </a:pPr>
            <a:r>
              <a:rPr lang="it-IT" dirty="0" smtClean="0"/>
              <a:t>SAPER ESSERE</a:t>
            </a:r>
          </a:p>
          <a:p>
            <a:r>
              <a:rPr lang="it-IT" dirty="0" smtClean="0"/>
              <a:t>• Prestare attenzione alle date di conservazione</a:t>
            </a:r>
          </a:p>
          <a:p>
            <a:r>
              <a:rPr lang="it-IT" dirty="0" smtClean="0"/>
              <a:t>• Organizzare il recupero dei resti alimentari</a:t>
            </a:r>
          </a:p>
          <a:p>
            <a:r>
              <a:rPr lang="it-IT" dirty="0" smtClean="0"/>
              <a:t>• Controllare i prodotti già aperti prima di aprire degli altri</a:t>
            </a:r>
          </a:p>
          <a:p>
            <a:r>
              <a:rPr lang="it-IT" dirty="0" smtClean="0"/>
              <a:t>• Sviluppare delle abitudini</a:t>
            </a:r>
          </a:p>
          <a:p>
            <a:pPr algn="ctr">
              <a:buNone/>
            </a:pPr>
            <a:r>
              <a:rPr lang="it-IT" dirty="0" smtClean="0"/>
              <a:t>SAPERI</a:t>
            </a:r>
          </a:p>
          <a:p>
            <a:r>
              <a:rPr lang="it-IT" dirty="0" smtClean="0"/>
              <a:t>• </a:t>
            </a:r>
            <a:r>
              <a:rPr lang="it-IT" dirty="0" err="1" smtClean="0"/>
              <a:t>Techniche</a:t>
            </a:r>
            <a:r>
              <a:rPr lang="it-IT" dirty="0" smtClean="0"/>
              <a:t> di recupero alimentare</a:t>
            </a:r>
          </a:p>
          <a:p>
            <a:r>
              <a:rPr lang="it-IT" dirty="0" smtClean="0"/>
              <a:t>• Il valore economico dei prodotti</a:t>
            </a:r>
          </a:p>
          <a:p>
            <a:r>
              <a:rPr lang="it-IT" dirty="0" smtClean="0"/>
              <a:t>• Le tecniche di taglio e pulizia</a:t>
            </a:r>
          </a:p>
          <a:p>
            <a:r>
              <a:rPr lang="it-IT" dirty="0" smtClean="0"/>
              <a:t>• Leggi nazionali /direttive europee sulla lotta contro i rifiuti alimentari</a:t>
            </a:r>
          </a:p>
          <a:p>
            <a:r>
              <a:rPr lang="it-IT" dirty="0" smtClean="0"/>
              <a:t>• </a:t>
            </a:r>
            <a:r>
              <a:rPr lang="it-IT" dirty="0" err="1" smtClean="0"/>
              <a:t>carattersitiche</a:t>
            </a:r>
            <a:r>
              <a:rPr lang="it-IT" dirty="0" smtClean="0"/>
              <a:t> di conservazione degli alimenti e preparazioni</a:t>
            </a:r>
            <a:endParaRPr lang="it-IT"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23</a:t>
            </a:fld>
            <a:endParaRPr lang="it-IT"/>
          </a:p>
        </p:txBody>
      </p:sp>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cap="none" dirty="0" smtClean="0">
                <a:ln w="11430"/>
                <a:solidFill>
                  <a:srgbClr val="FF0000"/>
                </a:solidFill>
                <a:effectLst>
                  <a:outerShdw blurRad="50800" dist="39000" dir="5460000" algn="tl">
                    <a:srgbClr val="000000">
                      <a:alpha val="38000"/>
                    </a:srgbClr>
                  </a:outerShdw>
                </a:effectLst>
              </a:rPr>
              <a:t>3. Differenziare i rifiuti</a:t>
            </a:r>
          </a:p>
        </p:txBody>
      </p:sp>
      <p:sp>
        <p:nvSpPr>
          <p:cNvPr id="3" name="Segnaposto contenuto 2"/>
          <p:cNvSpPr>
            <a:spLocks noGrp="1"/>
          </p:cNvSpPr>
          <p:nvPr>
            <p:ph idx="1"/>
          </p:nvPr>
        </p:nvSpPr>
        <p:spPr/>
        <p:txBody>
          <a:bodyPr>
            <a:normAutofit/>
          </a:bodyPr>
          <a:lstStyle/>
          <a:p>
            <a:pPr algn="ctr">
              <a:buNone/>
            </a:pPr>
            <a:r>
              <a:rPr lang="it-IT" sz="1800" dirty="0" smtClean="0"/>
              <a:t>SAPER FARE</a:t>
            </a:r>
          </a:p>
          <a:p>
            <a:r>
              <a:rPr lang="it-IT" sz="1800" dirty="0" smtClean="0"/>
              <a:t>Fare una raccolta differenziata secondo le regole in vigore</a:t>
            </a:r>
          </a:p>
          <a:p>
            <a:r>
              <a:rPr lang="it-IT" sz="1800" dirty="0" smtClean="0"/>
              <a:t>Automatizzare la selezione dei tipi di rifiuti</a:t>
            </a:r>
          </a:p>
          <a:p>
            <a:r>
              <a:rPr lang="it-IT" sz="1800" dirty="0" smtClean="0"/>
              <a:t>Se possibile, riutilizzare gli scarti organici nel processo di </a:t>
            </a:r>
            <a:r>
              <a:rPr lang="it-IT" sz="1800" dirty="0" err="1" smtClean="0"/>
              <a:t>biometanizzazione</a:t>
            </a:r>
            <a:r>
              <a:rPr lang="it-IT" sz="1800" dirty="0" smtClean="0"/>
              <a:t> o nella</a:t>
            </a:r>
          </a:p>
          <a:p>
            <a:r>
              <a:rPr lang="it-IT" sz="1800" dirty="0" smtClean="0"/>
              <a:t>produzione propria di </a:t>
            </a:r>
            <a:r>
              <a:rPr lang="it-IT" sz="1800" dirty="0" err="1" smtClean="0"/>
              <a:t>compost</a:t>
            </a:r>
            <a:r>
              <a:rPr lang="it-IT" sz="1800" dirty="0" smtClean="0"/>
              <a:t> (proibita in Belgio dalle normative AFSCA)</a:t>
            </a:r>
          </a:p>
          <a:p>
            <a:endParaRPr lang="it-IT" sz="1800" dirty="0" smtClean="0"/>
          </a:p>
          <a:p>
            <a:endParaRPr lang="it-IT" sz="1800" dirty="0" smtClean="0"/>
          </a:p>
          <a:p>
            <a:pPr algn="ctr">
              <a:buNone/>
            </a:pPr>
            <a:r>
              <a:rPr lang="it-IT" sz="1800" dirty="0" smtClean="0"/>
              <a:t>SAPERI</a:t>
            </a:r>
          </a:p>
          <a:p>
            <a:r>
              <a:rPr lang="it-IT" sz="1800" dirty="0" smtClean="0"/>
              <a:t>I principi della raccolta differenziata e le categorie di rifiuti (</a:t>
            </a:r>
            <a:r>
              <a:rPr lang="it-IT" sz="1800" dirty="0" err="1" smtClean="0"/>
              <a:t>rifiuti</a:t>
            </a:r>
            <a:r>
              <a:rPr lang="it-IT" sz="1800" dirty="0" smtClean="0"/>
              <a:t> verdi, bottiglie di plastica, vetro, olio, carta, rifiuti compostabili...)</a:t>
            </a:r>
            <a:endParaRPr lang="it-IT" sz="1800"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24</a:t>
            </a:fld>
            <a:endParaRPr lang="it-IT"/>
          </a:p>
        </p:txBody>
      </p:sp>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cap="none" dirty="0" smtClean="0">
                <a:ln w="11430"/>
                <a:solidFill>
                  <a:srgbClr val="FF0000"/>
                </a:solidFill>
                <a:effectLst>
                  <a:outerShdw blurRad="50800" dist="39000" dir="5460000" algn="tl">
                    <a:srgbClr val="000000">
                      <a:alpha val="38000"/>
                    </a:srgbClr>
                  </a:outerShdw>
                </a:effectLst>
              </a:rPr>
              <a:t>4. Svuotare i rifiuti</a:t>
            </a:r>
          </a:p>
        </p:txBody>
      </p:sp>
      <p:sp>
        <p:nvSpPr>
          <p:cNvPr id="3" name="Segnaposto contenuto 2"/>
          <p:cNvSpPr>
            <a:spLocks noGrp="1"/>
          </p:cNvSpPr>
          <p:nvPr>
            <p:ph idx="1"/>
          </p:nvPr>
        </p:nvSpPr>
        <p:spPr/>
        <p:txBody>
          <a:bodyPr>
            <a:normAutofit/>
          </a:bodyPr>
          <a:lstStyle/>
          <a:p>
            <a:pPr algn="ctr">
              <a:buNone/>
            </a:pPr>
            <a:r>
              <a:rPr lang="fr-FR" sz="1800" dirty="0" smtClean="0"/>
              <a:t>SAPER FARE</a:t>
            </a:r>
          </a:p>
          <a:p>
            <a:r>
              <a:rPr lang="fr-FR" sz="1800" dirty="0" err="1" smtClean="0"/>
              <a:t>Applicare</a:t>
            </a:r>
            <a:r>
              <a:rPr lang="fr-FR" sz="1800" dirty="0" smtClean="0"/>
              <a:t> le normative HACCP </a:t>
            </a:r>
          </a:p>
          <a:p>
            <a:r>
              <a:rPr lang="it-IT" sz="1800" dirty="0" smtClean="0"/>
              <a:t>Utilizzare dei posti di stoccaggio per i rifiuti</a:t>
            </a:r>
          </a:p>
          <a:p>
            <a:r>
              <a:rPr lang="it-IT" sz="1800" dirty="0" smtClean="0"/>
              <a:t>Seguire il calendario della raccolta dei rifiuti</a:t>
            </a:r>
          </a:p>
          <a:p>
            <a:endParaRPr lang="it-IT" sz="1800" dirty="0" smtClean="0"/>
          </a:p>
          <a:p>
            <a:pPr algn="ctr">
              <a:buNone/>
            </a:pPr>
            <a:r>
              <a:rPr lang="it-IT" sz="1800" dirty="0" smtClean="0"/>
              <a:t>SAPER ESSERE</a:t>
            </a:r>
          </a:p>
          <a:p>
            <a:r>
              <a:rPr lang="it-IT" sz="1800" dirty="0" smtClean="0"/>
              <a:t>Sviluppare delle abitudini</a:t>
            </a:r>
          </a:p>
          <a:p>
            <a:r>
              <a:rPr lang="it-IT" sz="1800" dirty="0" smtClean="0"/>
              <a:t>Mostrare meticolosità</a:t>
            </a:r>
          </a:p>
          <a:p>
            <a:endParaRPr lang="it-IT" sz="1800" dirty="0" smtClean="0"/>
          </a:p>
          <a:p>
            <a:pPr algn="ctr">
              <a:buNone/>
            </a:pPr>
            <a:r>
              <a:rPr lang="it-IT" sz="1800" dirty="0" smtClean="0"/>
              <a:t>SAPERI</a:t>
            </a:r>
          </a:p>
          <a:p>
            <a:r>
              <a:rPr lang="it-IT" sz="1800" dirty="0" smtClean="0"/>
              <a:t>Norme di base HACCP</a:t>
            </a:r>
          </a:p>
          <a:p>
            <a:r>
              <a:rPr lang="it-IT" sz="1800" dirty="0" smtClean="0"/>
              <a:t>Regolamentazioni ufficiali (nazionali, europee)</a:t>
            </a:r>
            <a:endParaRPr lang="it-IT" sz="1800"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25</a:t>
            </a:fld>
            <a:endParaRPr lang="it-IT"/>
          </a:p>
        </p:txBody>
      </p:sp>
    </p:spTree>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686800" cy="838200"/>
          </a:xfrm>
        </p:spPr>
        <p:txBody>
          <a:bodyPr>
            <a:normAutofit/>
          </a:bodyPr>
          <a:lstStyle/>
          <a:p>
            <a:r>
              <a:rPr lang="it-IT" sz="2400" b="1" cap="none" dirty="0" smtClean="0">
                <a:ln w="11430"/>
                <a:solidFill>
                  <a:srgbClr val="FF0000"/>
                </a:solidFill>
                <a:effectLst>
                  <a:outerShdw blurRad="50800" dist="39000" dir="5460000" algn="tl">
                    <a:srgbClr val="000000">
                      <a:alpha val="38000"/>
                    </a:srgbClr>
                  </a:outerShdw>
                </a:effectLst>
              </a:rPr>
              <a:t>5. Rispettare le regole e le precauzioni "eco" per la pulizia e per l'igiene</a:t>
            </a:r>
          </a:p>
        </p:txBody>
      </p:sp>
      <p:sp>
        <p:nvSpPr>
          <p:cNvPr id="3" name="Segnaposto contenuto 2"/>
          <p:cNvSpPr>
            <a:spLocks noGrp="1"/>
          </p:cNvSpPr>
          <p:nvPr>
            <p:ph idx="1"/>
          </p:nvPr>
        </p:nvSpPr>
        <p:spPr>
          <a:xfrm>
            <a:off x="304800" y="1268760"/>
            <a:ext cx="8686800" cy="4811365"/>
          </a:xfrm>
        </p:spPr>
        <p:txBody>
          <a:bodyPr>
            <a:normAutofit/>
          </a:bodyPr>
          <a:lstStyle/>
          <a:p>
            <a:pPr algn="ctr">
              <a:buNone/>
            </a:pPr>
            <a:r>
              <a:rPr lang="it-IT" sz="1800" dirty="0" smtClean="0"/>
              <a:t>SAPER FARE</a:t>
            </a:r>
          </a:p>
          <a:p>
            <a:r>
              <a:rPr lang="it-IT" sz="1800" dirty="0" smtClean="0"/>
              <a:t>Usare dei prodotti con scarso impatto ambientale, a eccezione per le zone dove questo è richiesto dalle normative.</a:t>
            </a:r>
          </a:p>
          <a:p>
            <a:r>
              <a:rPr lang="it-IT" sz="1800" dirty="0" smtClean="0"/>
              <a:t>Utilizzare prodotti concentrati e dispenser</a:t>
            </a:r>
          </a:p>
          <a:p>
            <a:r>
              <a:rPr lang="it-IT" sz="1800" dirty="0" smtClean="0"/>
              <a:t>Utilizzare le quantità raccomandate per i prodotti di pulizia</a:t>
            </a:r>
          </a:p>
          <a:p>
            <a:r>
              <a:rPr lang="it-IT" sz="1800" dirty="0" smtClean="0"/>
              <a:t>Evitare le contaminazioni</a:t>
            </a:r>
          </a:p>
          <a:p>
            <a:r>
              <a:rPr lang="it-IT" sz="1800" dirty="0" smtClean="0"/>
              <a:t>Posizionare gli alimenti biologici, senza glutine, ecc. in zone separate dello spazio di</a:t>
            </a:r>
          </a:p>
          <a:p>
            <a:r>
              <a:rPr lang="it-IT" sz="1800" dirty="0" smtClean="0"/>
              <a:t>Stoccaggio</a:t>
            </a:r>
          </a:p>
          <a:p>
            <a:pPr algn="ctr">
              <a:buNone/>
            </a:pPr>
            <a:r>
              <a:rPr lang="it-IT" sz="1800" dirty="0" smtClean="0"/>
              <a:t>SAPERI</a:t>
            </a:r>
          </a:p>
          <a:p>
            <a:r>
              <a:rPr lang="it-IT" sz="1800" dirty="0" smtClean="0"/>
              <a:t>• I prodotti chimici ed i detergenti ecologici</a:t>
            </a:r>
          </a:p>
          <a:p>
            <a:r>
              <a:rPr lang="it-IT" sz="1800" dirty="0" smtClean="0"/>
              <a:t>• Quantità richieste per un uso efficace e razionale dei prodotti chimici per la pulizia</a:t>
            </a:r>
          </a:p>
          <a:p>
            <a:r>
              <a:rPr lang="it-IT" sz="1800" dirty="0" smtClean="0"/>
              <a:t>• Regolamentazioni per la conservazione degli alimenti in base ai bisogni: allergie, celiachia, certificazioni biologiche, ...</a:t>
            </a:r>
          </a:p>
          <a:p>
            <a:r>
              <a:rPr lang="it-IT" sz="1800" dirty="0" smtClean="0"/>
              <a:t>• Buone conoscenze generali delle pratiche igieniche</a:t>
            </a:r>
            <a:endParaRPr lang="it-IT" sz="1800"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26</a:t>
            </a:fld>
            <a:endParaRPr lang="it-IT"/>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457200"/>
            <a:ext cx="8686800" cy="1747664"/>
          </a:xfrm>
          <a:ln>
            <a:no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b="1" cap="none" spc="50" dirty="0" err="1" smtClean="0">
                <a:ln w="11430"/>
                <a:solidFill>
                  <a:srgbClr val="FF0000"/>
                </a:solidFill>
                <a:effectLst/>
              </a:rPr>
              <a:t>Attivita’</a:t>
            </a:r>
            <a:r>
              <a:rPr lang="it-IT" b="1" cap="none" spc="50" dirty="0" smtClean="0">
                <a:ln w="11430"/>
                <a:solidFill>
                  <a:srgbClr val="FF0000"/>
                </a:solidFill>
                <a:effectLst/>
              </a:rPr>
              <a:t> chiave 1: Formulare le conoscenze generali legate alla ristorazione sostenibile</a:t>
            </a:r>
            <a:endParaRPr lang="it-IT" b="1" cap="none" spc="50" dirty="0">
              <a:ln w="11430"/>
              <a:solidFill>
                <a:srgbClr val="FF0000"/>
              </a:solidFill>
              <a:effectLst/>
            </a:endParaRPr>
          </a:p>
        </p:txBody>
      </p:sp>
      <p:sp>
        <p:nvSpPr>
          <p:cNvPr id="3" name="Segnaposto contenuto 2"/>
          <p:cNvSpPr>
            <a:spLocks noGrp="1"/>
          </p:cNvSpPr>
          <p:nvPr>
            <p:ph idx="1"/>
          </p:nvPr>
        </p:nvSpPr>
        <p:spPr>
          <a:xfrm>
            <a:off x="304800" y="2492896"/>
            <a:ext cx="8686800" cy="3587229"/>
          </a:xfrm>
        </p:spPr>
        <p:txBody>
          <a:bodyPr>
            <a:normAutofit/>
          </a:bodyPr>
          <a:lstStyle/>
          <a:p>
            <a:pPr algn="ctr">
              <a:buNone/>
            </a:pPr>
            <a:r>
              <a:rPr lang="it-IT" dirty="0" smtClean="0">
                <a:effectLst>
                  <a:outerShdw blurRad="38100" dist="38100" dir="2700000" algn="tl">
                    <a:srgbClr val="000000">
                      <a:alpha val="43137"/>
                    </a:srgbClr>
                  </a:outerShdw>
                </a:effectLst>
              </a:rPr>
              <a:t>COMPETENZE</a:t>
            </a:r>
          </a:p>
          <a:p>
            <a:pPr algn="ctr">
              <a:buNone/>
            </a:pPr>
            <a:r>
              <a:rPr lang="it-IT" b="1" dirty="0" smtClean="0"/>
              <a:t>1. Padroneggiare i concetti generali ed i saperi globali legati alla ristorazione sostenibile</a:t>
            </a:r>
          </a:p>
          <a:p>
            <a:pPr>
              <a:buNone/>
            </a:pPr>
            <a:r>
              <a:rPr lang="it-IT" b="1" dirty="0" smtClean="0"/>
              <a:t>   2. Integrare la dimensione sostenibile</a:t>
            </a:r>
          </a:p>
          <a:p>
            <a:pPr>
              <a:buNone/>
            </a:pPr>
            <a:r>
              <a:rPr lang="it-IT" b="1" dirty="0" smtClean="0"/>
              <a:t>   3. Comunicare e trasmettere i saperi legati alla       	ristorazione sostenibile</a:t>
            </a:r>
            <a:endParaRPr lang="it-IT"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3</a:t>
            </a:fld>
            <a:endParaRPr lang="it-IT"/>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sz="2400" b="1" cap="none" dirty="0" smtClean="0">
                <a:ln w="11430"/>
                <a:solidFill>
                  <a:srgbClr val="FF0000"/>
                </a:solidFill>
                <a:effectLst>
                  <a:outerShdw blurRad="50800" dist="39000" dir="5460000" algn="tl">
                    <a:srgbClr val="000000">
                      <a:alpha val="38000"/>
                    </a:srgbClr>
                  </a:outerShdw>
                </a:effectLst>
              </a:rPr>
              <a:t>1. Padroneggiare i concetti generali ed i saperi globali legati alla ristorazione sostenibile</a:t>
            </a:r>
            <a:endParaRPr lang="it-IT" sz="2400" b="1" cap="none" dirty="0">
              <a:ln w="11430"/>
              <a:solidFill>
                <a:srgbClr val="FF0000"/>
              </a:solidFill>
              <a:effectLst>
                <a:outerShdw blurRad="50800" dist="39000" dir="5460000" algn="tl">
                  <a:srgbClr val="000000">
                    <a:alpha val="38000"/>
                  </a:srgbClr>
                </a:outerShdw>
              </a:effectLst>
            </a:endParaRPr>
          </a:p>
        </p:txBody>
      </p:sp>
      <p:sp>
        <p:nvSpPr>
          <p:cNvPr id="3" name="Segnaposto contenuto 2"/>
          <p:cNvSpPr>
            <a:spLocks noGrp="1"/>
          </p:cNvSpPr>
          <p:nvPr>
            <p:ph idx="1"/>
          </p:nvPr>
        </p:nvSpPr>
        <p:spPr/>
        <p:txBody>
          <a:bodyPr>
            <a:normAutofit/>
          </a:bodyPr>
          <a:lstStyle/>
          <a:p>
            <a:pPr lvl="1" algn="ctr">
              <a:buNone/>
            </a:pPr>
            <a:r>
              <a:rPr lang="it-IT" sz="1800" b="1" dirty="0" smtClean="0"/>
              <a:t>SAPER FARE</a:t>
            </a:r>
          </a:p>
          <a:p>
            <a:r>
              <a:rPr lang="it-IT" sz="2100" dirty="0" smtClean="0"/>
              <a:t>Identificare un consumo etico e responsabile</a:t>
            </a:r>
          </a:p>
          <a:p>
            <a:r>
              <a:rPr lang="it-IT" sz="2100" dirty="0" smtClean="0"/>
              <a:t>Leggere le etichette e identificare i diversi ingredienti</a:t>
            </a:r>
          </a:p>
          <a:p>
            <a:r>
              <a:rPr lang="it-IT" sz="2100" dirty="0" smtClean="0"/>
              <a:t>Autonomia: 2 (in affiancamento allo chef da parte dell'aiuto cuoco: lo chef è disponibile in caso di bisogno)</a:t>
            </a:r>
          </a:p>
          <a:p>
            <a:r>
              <a:rPr lang="it-IT" sz="2100" dirty="0" smtClean="0"/>
              <a:t>Poter legare </a:t>
            </a:r>
            <a:r>
              <a:rPr lang="it-IT" sz="2100" dirty="0" err="1" smtClean="0"/>
              <a:t>alimentazione-salute-nutrizione</a:t>
            </a:r>
            <a:r>
              <a:rPr lang="it-IT" sz="2100" dirty="0" smtClean="0"/>
              <a:t> Complessità e contesto di lavoro : 1 (situazioni semplici e simili per ogni servizio)</a:t>
            </a:r>
          </a:p>
          <a:p>
            <a:r>
              <a:rPr lang="it-IT" sz="2100" dirty="0" smtClean="0"/>
              <a:t>Lavorare con una minima quantità di sale, zucchero ed edulcoranti</a:t>
            </a:r>
          </a:p>
          <a:p>
            <a:r>
              <a:rPr lang="it-IT" sz="2100" dirty="0" smtClean="0"/>
              <a:t>Comporre un piatto vegetariano, </a:t>
            </a:r>
            <a:r>
              <a:rPr lang="it-IT" sz="2100" dirty="0" err="1" smtClean="0"/>
              <a:t>vegetaliano</a:t>
            </a:r>
            <a:r>
              <a:rPr lang="it-IT" sz="2100" dirty="0" smtClean="0"/>
              <a:t>, locale, senza glutine,…</a:t>
            </a:r>
          </a:p>
          <a:p>
            <a:r>
              <a:rPr lang="it-IT" sz="2100" dirty="0" smtClean="0"/>
              <a:t>Avere una comprensione globale della ristorazione sostenibile e delle sue conseguenze</a:t>
            </a:r>
            <a:endParaRPr lang="it-IT" sz="2100"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4</a:t>
            </a:fld>
            <a:endParaRPr lang="it-IT"/>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B007B441-5312-499D-93C3-6E37886527FA}" type="slidenum">
              <a:rPr lang="it-IT" smtClean="0"/>
              <a:pPr/>
              <a:t>5</a:t>
            </a:fld>
            <a:endParaRPr lang="it-IT"/>
          </a:p>
        </p:txBody>
      </p:sp>
      <p:sp>
        <p:nvSpPr>
          <p:cNvPr id="6" name="Titolo 1"/>
          <p:cNvSpPr>
            <a:spLocks noGrp="1"/>
          </p:cNvSpPr>
          <p:nvPr>
            <p:ph idx="1"/>
          </p:nvPr>
        </p:nvSpPr>
        <p:spPr>
          <a:xfrm>
            <a:off x="304800" y="260648"/>
            <a:ext cx="8686800" cy="5819477"/>
          </a:xfrm>
        </p:spPr>
        <p:txBody>
          <a:bodyPr>
            <a:normAutofit fontScale="92500" lnSpcReduction="20000"/>
          </a:bodyPr>
          <a:lstStyle/>
          <a:p>
            <a:pPr marL="342900" lvl="1" indent="-342900" algn="ctr">
              <a:buNone/>
            </a:pPr>
            <a:r>
              <a:rPr lang="it-IT" sz="1800" dirty="0" smtClean="0"/>
              <a:t>SAPER ESSERE</a:t>
            </a:r>
          </a:p>
          <a:p>
            <a:r>
              <a:rPr lang="it-IT" sz="2000" dirty="0" smtClean="0"/>
              <a:t>Presa di coscienza riguardo le etichette prima dell'utilizzo dei prodotti</a:t>
            </a:r>
          </a:p>
          <a:p>
            <a:r>
              <a:rPr lang="it-IT" sz="2000" dirty="0" smtClean="0"/>
              <a:t>Sviluppare delle abitudini (degli automatismi)</a:t>
            </a:r>
          </a:p>
          <a:p>
            <a:r>
              <a:rPr lang="it-IT" sz="2000" dirty="0" smtClean="0"/>
              <a:t>Rispettare i bisogni specifici del consumo alimentare legato ad allergie e malattie</a:t>
            </a:r>
          </a:p>
          <a:p>
            <a:endParaRPr lang="it-IT" sz="2000" dirty="0" smtClean="0"/>
          </a:p>
          <a:p>
            <a:pPr algn="ctr">
              <a:buNone/>
            </a:pPr>
            <a:r>
              <a:rPr lang="it-IT" sz="2000" dirty="0" smtClean="0"/>
              <a:t>SAPERI</a:t>
            </a:r>
          </a:p>
          <a:p>
            <a:r>
              <a:rPr lang="it-IT" sz="2000" dirty="0" smtClean="0"/>
              <a:t> Conoscere le certificazioni e le etichette della qualità esistenti</a:t>
            </a:r>
          </a:p>
          <a:p>
            <a:r>
              <a:rPr lang="it-IT" sz="2000" dirty="0" smtClean="0"/>
              <a:t> Funzionamento dell'etichetta</a:t>
            </a:r>
          </a:p>
          <a:p>
            <a:r>
              <a:rPr lang="it-IT" sz="2000" dirty="0" smtClean="0"/>
              <a:t> Termini e vocabolario usati frequentemente sulle etichette</a:t>
            </a:r>
          </a:p>
          <a:p>
            <a:r>
              <a:rPr lang="it-IT" sz="2000" dirty="0" smtClean="0"/>
              <a:t> I tipi di zucchero e di edulcoranti più frequenti</a:t>
            </a:r>
          </a:p>
          <a:p>
            <a:r>
              <a:rPr lang="it-IT" sz="2000" dirty="0" smtClean="0"/>
              <a:t> La piramide alimentare</a:t>
            </a:r>
          </a:p>
          <a:p>
            <a:r>
              <a:rPr lang="it-IT" sz="2000" dirty="0" smtClean="0"/>
              <a:t> I concetti di allergeni e di intolleranze</a:t>
            </a:r>
          </a:p>
          <a:p>
            <a:r>
              <a:rPr lang="it-IT" sz="2000" dirty="0" smtClean="0"/>
              <a:t> Gli allergeni alimentari più frequenti</a:t>
            </a:r>
          </a:p>
          <a:p>
            <a:r>
              <a:rPr lang="it-IT" sz="2000" dirty="0" smtClean="0"/>
              <a:t> Informazioni di base sulla celiachia, sulle malattie cardiovascolari, il diabete,...</a:t>
            </a:r>
          </a:p>
          <a:p>
            <a:r>
              <a:rPr lang="it-IT" sz="2000" dirty="0" smtClean="0"/>
              <a:t> Le principali categorie di alimenti con e senza glutine</a:t>
            </a:r>
          </a:p>
          <a:p>
            <a:r>
              <a:rPr lang="it-IT" sz="2000" dirty="0" smtClean="0"/>
              <a:t> Conoscere le alternative esistenti ad un'alimentazione classica</a:t>
            </a:r>
          </a:p>
          <a:p>
            <a:r>
              <a:rPr lang="it-IT" sz="2000" dirty="0" smtClean="0"/>
              <a:t>(concetto di vegetariano, ristorazione sostenibile, locale, ecc.)</a:t>
            </a:r>
          </a:p>
          <a:p>
            <a:r>
              <a:rPr lang="it-IT" sz="2000" dirty="0" smtClean="0"/>
              <a:t> Conoscere le principali correnti legate alla cucina sostenibile</a:t>
            </a:r>
          </a:p>
          <a:p>
            <a:r>
              <a:rPr lang="it-IT" sz="2000" dirty="0" smtClean="0"/>
              <a:t>(slow </a:t>
            </a:r>
            <a:r>
              <a:rPr lang="it-IT" sz="2000" dirty="0" err="1" smtClean="0"/>
              <a:t>food</a:t>
            </a:r>
            <a:r>
              <a:rPr lang="it-IT" sz="2000" dirty="0" smtClean="0"/>
              <a:t>, ecc.)</a:t>
            </a:r>
            <a:endParaRPr lang="it-IT" sz="2000"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007B441-5312-499D-93C3-6E37886527FA}" type="slidenum">
              <a:rPr lang="it-IT" smtClean="0"/>
              <a:pPr/>
              <a:t>6</a:t>
            </a:fld>
            <a:endParaRPr lang="it-IT"/>
          </a:p>
        </p:txBody>
      </p:sp>
      <p:sp>
        <p:nvSpPr>
          <p:cNvPr id="3" name="CasellaDiTesto 2"/>
          <p:cNvSpPr txBox="1"/>
          <p:nvPr/>
        </p:nvSpPr>
        <p:spPr>
          <a:xfrm>
            <a:off x="1403648" y="692696"/>
            <a:ext cx="6768752" cy="98488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sz="4000" b="1" dirty="0" smtClean="0">
                <a:ln w="11430"/>
                <a:solidFill>
                  <a:srgbClr val="C00000"/>
                </a:solidFill>
                <a:effectLst>
                  <a:outerShdw blurRad="50800" dist="39000" dir="5460000" algn="tl">
                    <a:srgbClr val="000000">
                      <a:alpha val="38000"/>
                    </a:srgbClr>
                  </a:outerShdw>
                </a:effectLst>
              </a:rPr>
              <a:t>"Convivio con gusto e salute“ </a:t>
            </a:r>
          </a:p>
          <a:p>
            <a:endParaRPr lang="it-IT"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0" name="Picture 2" descr="Opuscolo "/>
          <p:cNvPicPr>
            <a:picLocks noChangeAspect="1" noChangeArrowheads="1"/>
          </p:cNvPicPr>
          <p:nvPr/>
        </p:nvPicPr>
        <p:blipFill>
          <a:blip r:embed="rId2" cstate="print"/>
          <a:srcRect/>
          <a:stretch>
            <a:fillRect/>
          </a:stretch>
        </p:blipFill>
        <p:spPr bwMode="auto">
          <a:xfrm>
            <a:off x="683568" y="1484784"/>
            <a:ext cx="7488832" cy="4536504"/>
          </a:xfrm>
          <a:prstGeom prst="rect">
            <a:avLst/>
          </a:prstGeom>
          <a:noFill/>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007B441-5312-499D-93C3-6E37886527FA}" type="slidenum">
              <a:rPr lang="it-IT" smtClean="0"/>
              <a:pPr/>
              <a:t>7</a:t>
            </a:fld>
            <a:endParaRPr lang="it-IT"/>
          </a:p>
        </p:txBody>
      </p:sp>
      <p:sp>
        <p:nvSpPr>
          <p:cNvPr id="3" name="Rettangolo 2"/>
          <p:cNvSpPr/>
          <p:nvPr/>
        </p:nvSpPr>
        <p:spPr>
          <a:xfrm>
            <a:off x="179512" y="548680"/>
            <a:ext cx="8784976" cy="5324535"/>
          </a:xfrm>
          <a:prstGeom prst="rect">
            <a:avLst/>
          </a:prstGeom>
        </p:spPr>
        <p:txBody>
          <a:bodyPr wrap="square">
            <a:spAutoFit/>
          </a:bodyPr>
          <a:lstStyle/>
          <a:p>
            <a:r>
              <a:rPr lang="it-IT" sz="2000" dirty="0" smtClean="0"/>
              <a:t>Il Progetto </a:t>
            </a:r>
            <a:r>
              <a:rPr lang="it-IT" sz="2000" b="1" dirty="0" smtClean="0"/>
              <a:t>“CONVIVIO”</a:t>
            </a:r>
            <a:r>
              <a:rPr lang="it-IT" sz="2000" dirty="0" smtClean="0"/>
              <a:t> è nato dall’esigenza del </a:t>
            </a:r>
            <a:r>
              <a:rPr lang="it-IT" sz="2000" b="1" dirty="0" smtClean="0"/>
              <a:t>Reparto Ospedaliero di Oncologia Medica del Policlinico di Borgo Roma</a:t>
            </a:r>
            <a:r>
              <a:rPr lang="it-IT" sz="2000" dirty="0" smtClean="0"/>
              <a:t> di offrire ai pazienti che accedono alla struttura sanitaria dei momenti di “pausa” dalla malattia. Consapevoli delle emozioni dei problemi fisici, delle reazioni alle terapie si è pensato di realizzare, con l’aiuto di tante Associazioni, Enti, amici, degli incontri dove poter distrarre la mente e, perché no, acquisire nuove conoscenze, gustare cibi, dimenticare per un po’ di tempo le disarmonie create dalla malattia.</a:t>
            </a:r>
          </a:p>
          <a:p>
            <a:r>
              <a:rPr lang="it-IT" sz="2000" dirty="0" smtClean="0"/>
              <a:t>Da settembre 2014, il progetto ha programmato una serie di incontri settimanali per i pazienti, familiari, accompagnatori. Alleviare le lunghe ore di attesa per le cure; rompere il silenzio, seduti a pensare alla propria malattia; evitare che il paziente si carichi di ulteriori ansie e di preoccupazioni: ecco il senso di questo progetto di umanizzazione della cura.</a:t>
            </a:r>
          </a:p>
          <a:p>
            <a:r>
              <a:rPr lang="it-IT" sz="2000" dirty="0" smtClean="0"/>
              <a:t>Varie e diverse le iniziative proposte nel reparto ospedaliero: la musica, la pittura, il mangiar sano, enologia, dermatologia, composizioni floreali, ….    </a:t>
            </a:r>
            <a:br>
              <a:rPr lang="it-IT" sz="2000" dirty="0" smtClean="0"/>
            </a:br>
            <a:r>
              <a:rPr lang="it-IT" sz="2000" dirty="0" smtClean="0"/>
              <a:t>Anche il </a:t>
            </a:r>
            <a:r>
              <a:rPr lang="it-IT" sz="2000" b="1" dirty="0" smtClean="0"/>
              <a:t>Centro </a:t>
            </a:r>
            <a:r>
              <a:rPr lang="it-IT" sz="2000" b="1" dirty="0" err="1" smtClean="0"/>
              <a:t>Stimmatini</a:t>
            </a:r>
            <a:r>
              <a:rPr lang="it-IT" sz="2000" dirty="0" smtClean="0"/>
              <a:t> si è reso disponibile per questa nuova esperienza, partecipando con gli Allievi della </a:t>
            </a:r>
            <a:r>
              <a:rPr lang="it-IT" sz="2000" b="1" dirty="0" smtClean="0"/>
              <a:t>Scuola di Ristorazion</a:t>
            </a:r>
            <a:r>
              <a:rPr lang="it-IT" sz="2000" dirty="0" smtClean="0"/>
              <a:t>e, accompagnati da alcuni  Docenti.</a:t>
            </a:r>
            <a:endParaRPr lang="it-IT" sz="2000"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007B441-5312-499D-93C3-6E37886527FA}" type="slidenum">
              <a:rPr lang="it-IT" smtClean="0"/>
              <a:pPr/>
              <a:t>8</a:t>
            </a:fld>
            <a:endParaRPr lang="it-IT"/>
          </a:p>
        </p:txBody>
      </p:sp>
      <p:sp>
        <p:nvSpPr>
          <p:cNvPr id="3" name="Rettangolo 2"/>
          <p:cNvSpPr/>
          <p:nvPr/>
        </p:nvSpPr>
        <p:spPr>
          <a:xfrm>
            <a:off x="179512" y="476672"/>
            <a:ext cx="8712968" cy="5324535"/>
          </a:xfrm>
          <a:prstGeom prst="rect">
            <a:avLst/>
          </a:prstGeom>
        </p:spPr>
        <p:txBody>
          <a:bodyPr wrap="square">
            <a:spAutoFit/>
          </a:bodyPr>
          <a:lstStyle/>
          <a:p>
            <a:r>
              <a:rPr lang="it-IT" sz="2000" dirty="0" smtClean="0"/>
              <a:t>In diverse occasioni nel 2014,nel 2015 e nel 2016 i pazienti del reparto ospedaliero sono stati un po’ frastornati dal via vai di giovani cuochi e camerieri, tutti intenti a preparare e servire con buona professionalità ma anche con un sorriso invitante i diversi piatti studiati appositamente per il tipo di malattia. Anche perché l’obiettivo primario era quello di rendere i pazienti partecipi nella ricerca di alimenti che possano aiutarli a riscoprire comunque le gioie della tavola. </a:t>
            </a:r>
          </a:p>
          <a:p>
            <a:r>
              <a:rPr lang="it-IT" sz="2000" dirty="0" smtClean="0"/>
              <a:t>Gli Allievi della </a:t>
            </a:r>
            <a:r>
              <a:rPr lang="it-IT" sz="2000" b="1" dirty="0" smtClean="0"/>
              <a:t>RISTORAZIONE</a:t>
            </a:r>
            <a:r>
              <a:rPr lang="it-IT" sz="2000" dirty="0" smtClean="0"/>
              <a:t> si sono quindi messi a disposizione dei malati oncologici ed hanno sperimentato nuove strade per prevenire e curare il cancro nell’ambito di una corretta alimentazione. </a:t>
            </a:r>
          </a:p>
          <a:p>
            <a:r>
              <a:rPr lang="it-IT" sz="2000" dirty="0" smtClean="0"/>
              <a:t>Infine, grazie all’impegno degli Allievi del </a:t>
            </a:r>
            <a:r>
              <a:rPr lang="it-IT" sz="2000" b="1" dirty="0" smtClean="0"/>
              <a:t>Settore GRAFICA</a:t>
            </a:r>
            <a:r>
              <a:rPr lang="it-IT" sz="2000" dirty="0" smtClean="0"/>
              <a:t>, abbiamo provveduto alla progettazione grafica ed alla stampa di una pubblicazione/ricettario, avvalorata da Medici e Nutrizionisti dell’Ospedale, ora in distribuzione ai pazienti durante il ricovero ospedaliero. </a:t>
            </a:r>
          </a:p>
          <a:p>
            <a:r>
              <a:rPr lang="it-IT" sz="2000" dirty="0" smtClean="0"/>
              <a:t>Per gli studenti del </a:t>
            </a:r>
            <a:r>
              <a:rPr lang="it-IT" sz="2000" b="1" dirty="0" smtClean="0"/>
              <a:t>Centro “</a:t>
            </a:r>
            <a:r>
              <a:rPr lang="it-IT" sz="2000" b="1" dirty="0" err="1" smtClean="0"/>
              <a:t>Stimmatini</a:t>
            </a:r>
            <a:r>
              <a:rPr lang="it-IT" sz="2000" b="1" dirty="0" smtClean="0"/>
              <a:t>”</a:t>
            </a:r>
            <a:r>
              <a:rPr lang="it-IT" sz="2000" dirty="0" smtClean="0"/>
              <a:t> è stata una grande esperienza di approccio alla sofferenza, alla malattia, in un contesto di solidarietà e condivisione.</a:t>
            </a:r>
            <a:endParaRPr lang="it-IT" sz="2000"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007B441-5312-499D-93C3-6E37886527FA}" type="slidenum">
              <a:rPr lang="it-IT" smtClean="0"/>
              <a:pPr/>
              <a:t>9</a:t>
            </a:fld>
            <a:endParaRPr lang="it-IT"/>
          </a:p>
        </p:txBody>
      </p:sp>
      <p:pic>
        <p:nvPicPr>
          <p:cNvPr id="29698" name="Picture 2" descr="C:\Users\Romina\AppData\Local\Temp\13041424_1064985946895979_2389996796891934728_o.jpg"/>
          <p:cNvPicPr>
            <a:picLocks noChangeAspect="1" noChangeArrowheads="1"/>
          </p:cNvPicPr>
          <p:nvPr/>
        </p:nvPicPr>
        <p:blipFill>
          <a:blip r:embed="rId2" cstate="print"/>
          <a:srcRect/>
          <a:stretch>
            <a:fillRect/>
          </a:stretch>
        </p:blipFill>
        <p:spPr bwMode="auto">
          <a:xfrm>
            <a:off x="0" y="381744"/>
            <a:ext cx="8964488" cy="6094512"/>
          </a:xfrm>
          <a:prstGeom prst="rect">
            <a:avLst/>
          </a:prstGeom>
          <a:noFill/>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268</TotalTime>
  <Words>1830</Words>
  <Application>Microsoft Macintosh PowerPoint</Application>
  <PresentationFormat>Presentazione su schermo (4:3)</PresentationFormat>
  <Paragraphs>209</Paragraphs>
  <Slides>26</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26</vt:i4>
      </vt:variant>
    </vt:vector>
  </HeadingPairs>
  <TitlesOfParts>
    <vt:vector size="34" baseType="lpstr">
      <vt:lpstr>Aharoni</vt:lpstr>
      <vt:lpstr>Arial</vt:lpstr>
      <vt:lpstr>Calibri</vt:lpstr>
      <vt:lpstr>Franklin Gothic Book</vt:lpstr>
      <vt:lpstr>Franklin Gothic Medium</vt:lpstr>
      <vt:lpstr>Times New Roman</vt:lpstr>
      <vt:lpstr>Wingdings 2</vt:lpstr>
      <vt:lpstr>Terra</vt:lpstr>
      <vt:lpstr>ECO-RESTAURATEUR 30/06/2016</vt:lpstr>
      <vt:lpstr>Profilo delle competenze della figura professionale</vt:lpstr>
      <vt:lpstr>Attivita’ chiave 1: Formulare le conoscenze generali legate alla ristorazione sostenibile</vt:lpstr>
      <vt:lpstr>1. Padroneggiare i concetti generali ed i saperi globali legati alla ristorazione sostenibile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2. Integrare la dimensione sostenibile</vt:lpstr>
      <vt:lpstr>Presentazione di PowerPoint</vt:lpstr>
      <vt:lpstr>Presentazione di PowerPoint</vt:lpstr>
      <vt:lpstr>Presentazione di PowerPoint</vt:lpstr>
      <vt:lpstr>Presentazione di PowerPoint</vt:lpstr>
      <vt:lpstr>Presentazione di PowerPoint</vt:lpstr>
      <vt:lpstr>Presentazione di PowerPoint</vt:lpstr>
      <vt:lpstr>3. Comunicare e trasmettere i saperi legati alla ristorazione sostenibile</vt:lpstr>
      <vt:lpstr>Attivita’ chiave 2: Rispettare l’ambiente: riduzione e valorizzazione dei rifiuti</vt:lpstr>
      <vt:lpstr>1. Gestire le risorse (acqua, gas ed elettricità in maniera responsabile, razionale e parsimoniosa</vt:lpstr>
      <vt:lpstr>2. Lavorare risparmiando / limitare gli sprechi</vt:lpstr>
      <vt:lpstr>3. Differenziare i rifiuti</vt:lpstr>
      <vt:lpstr>4. Svuotare i rifiuti</vt:lpstr>
      <vt:lpstr>5. Rispettare le regole e le precauzioni "eco" per la pulizia e per l'igiene</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Romina</dc:creator>
  <cp:lastModifiedBy>Lorena Sassi</cp:lastModifiedBy>
  <cp:revision>52</cp:revision>
  <dcterms:created xsi:type="dcterms:W3CDTF">2016-06-22T13:18:47Z</dcterms:created>
  <dcterms:modified xsi:type="dcterms:W3CDTF">2016-06-30T09:17:25Z</dcterms:modified>
</cp:coreProperties>
</file>