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4" r:id="rId3"/>
    <p:sldId id="289" r:id="rId4"/>
    <p:sldId id="288" r:id="rId5"/>
    <p:sldId id="290" r:id="rId6"/>
    <p:sldId id="291" r:id="rId7"/>
    <p:sldId id="292" r:id="rId8"/>
    <p:sldId id="293" r:id="rId9"/>
    <p:sldId id="299" r:id="rId10"/>
    <p:sldId id="300" r:id="rId11"/>
    <p:sldId id="301" r:id="rId12"/>
    <p:sldId id="302" r:id="rId13"/>
    <p:sldId id="303" r:id="rId14"/>
    <p:sldId id="305" r:id="rId15"/>
    <p:sldId id="304" r:id="rId16"/>
    <p:sldId id="268" r:id="rId17"/>
    <p:sldId id="257" r:id="rId18"/>
    <p:sldId id="295" r:id="rId19"/>
    <p:sldId id="271" r:id="rId20"/>
    <p:sldId id="264" r:id="rId21"/>
    <p:sldId id="263" r:id="rId22"/>
    <p:sldId id="307" r:id="rId23"/>
    <p:sldId id="308" r:id="rId24"/>
    <p:sldId id="309" r:id="rId25"/>
    <p:sldId id="310" r:id="rId26"/>
    <p:sldId id="311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67" d="100"/>
          <a:sy n="67" d="100"/>
        </p:scale>
        <p:origin x="3464" y="1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F42887-A963-44C8-9024-A0C25705E731}" type="datetimeFigureOut">
              <a:rPr lang="fr-FR" smtClean="0"/>
              <a:pPr/>
              <a:t>08/07/2016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3EDA38C-E3FB-4120-812E-0B0D6BB666D9}" type="slidenum">
              <a:rPr lang="fr-BE" smtClean="0"/>
              <a:pPr/>
              <a:t>‹n.›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fr-BE" sz="3200" dirty="0" smtClean="0">
                <a:latin typeface="Maven Pro"/>
              </a:rPr>
              <a:t>Projet Eco-Restaurateur</a:t>
            </a:r>
            <a:endParaRPr lang="fr-BE" sz="3200" dirty="0">
              <a:latin typeface="Maven Pro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85788"/>
            <a:ext cx="2754982" cy="178460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384"/>
            <a:ext cx="3816424" cy="7647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3608" y="2636912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Présentation du Dispositif Belge de Formation Destiné à un Public d’Adultes 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05497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38512"/>
              </p:ext>
            </p:extLst>
          </p:nvPr>
        </p:nvGraphicFramePr>
        <p:xfrm>
          <a:off x="755576" y="1268760"/>
          <a:ext cx="7704856" cy="4440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49055">
                <a:tc>
                  <a:txBody>
                    <a:bodyPr/>
                    <a:lstStyle/>
                    <a:p>
                      <a:r>
                        <a:rPr lang="fr-BE" dirty="0" smtClean="0"/>
                        <a:t>E.F.T.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Restaurant classique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A.S.B.L.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Société ou personne physique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Activité économique avec obligation de redistribuer les bénéfices</a:t>
                      </a:r>
                      <a:r>
                        <a:rPr lang="fr-BE" baseline="0" dirty="0" smtClean="0"/>
                        <a:t> dans l’asbl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Activité économique sans obligation de redistribuer les bénéfices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Commission</a:t>
                      </a:r>
                      <a:r>
                        <a:rPr lang="fr-BE" baseline="0" dirty="0" smtClean="0"/>
                        <a:t> Paritaire 329.02 Socio-Culturel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Commission Paritaire 302 Secteur Horéca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Barème 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Barème du secteur métier</a:t>
                      </a:r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Heures inconfortables :</a:t>
                      </a:r>
                    </a:p>
                    <a:p>
                      <a:r>
                        <a:rPr lang="fr-BE" dirty="0" smtClean="0"/>
                        <a:t>Nuit (20h à 6h) 35%</a:t>
                      </a:r>
                    </a:p>
                    <a:p>
                      <a:r>
                        <a:rPr lang="fr-BE" dirty="0" smtClean="0"/>
                        <a:t>Samedi : 26%</a:t>
                      </a:r>
                    </a:p>
                    <a:p>
                      <a:r>
                        <a:rPr lang="fr-BE" dirty="0" smtClean="0"/>
                        <a:t>Dimanche et jour férié : 56%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 de nuit (1,22 euros/heure) entre minuit et 5h du matin</a:t>
                      </a:r>
                    </a:p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Dimanche et jour férié (2 euros par heure) avec max 12 euros par jour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81779"/>
              </p:ext>
            </p:extLst>
          </p:nvPr>
        </p:nvGraphicFramePr>
        <p:xfrm>
          <a:off x="755576" y="1268760"/>
          <a:ext cx="7704856" cy="4440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49055">
                <a:tc>
                  <a:txBody>
                    <a:bodyPr/>
                    <a:lstStyle/>
                    <a:p>
                      <a:r>
                        <a:rPr lang="fr-BE" dirty="0" smtClean="0"/>
                        <a:t>E.F.T.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Restaurant classique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Vêtement de travail pris en charge par l’EFT ou le travailleur dépend des asbl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Vêtement de travail : 3,28 euros par jour pour l’achat et l’entretien d’un uniforme</a:t>
                      </a:r>
                    </a:p>
                    <a:p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Aides à l’Emploi :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Aide du secteur Non Marchand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Fonds du Secteur Horéca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Obligation de formation avec nombre d’heures minimales</a:t>
                      </a:r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Aucune obligation</a:t>
                      </a:r>
                      <a:endParaRPr lang="fr-BE" dirty="0" smtClean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administratif important au vu des dossiers pédagogiques créés pour chaque stagiaire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Pas de</a:t>
                      </a:r>
                      <a:r>
                        <a:rPr lang="fr-BE" baseline="0" dirty="0" smtClean="0"/>
                        <a:t> dossier même si des commis sont formés.  Tout est fait par l’école ou le centre de formation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2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72362"/>
              </p:ext>
            </p:extLst>
          </p:nvPr>
        </p:nvGraphicFramePr>
        <p:xfrm>
          <a:off x="755576" y="1268760"/>
          <a:ext cx="7704856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520748">
                <a:tc>
                  <a:txBody>
                    <a:bodyPr/>
                    <a:lstStyle/>
                    <a:p>
                      <a:r>
                        <a:rPr lang="fr-BE" dirty="0" smtClean="0"/>
                        <a:t>E.F.T.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Restaurant classique</a:t>
                      </a:r>
                      <a:endParaRPr lang="fr-BE" dirty="0"/>
                    </a:p>
                  </a:txBody>
                  <a:tcPr/>
                </a:tc>
              </a:tr>
              <a:tr h="742271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Signature journalière des stagiaires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Livre de présence</a:t>
                      </a:r>
                      <a:endParaRPr lang="fr-BE" dirty="0"/>
                    </a:p>
                  </a:txBody>
                  <a:tcPr/>
                </a:tc>
              </a:tr>
              <a:tr h="564808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Rapport d’activités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Pas de</a:t>
                      </a:r>
                      <a:r>
                        <a:rPr lang="fr-BE" baseline="0" dirty="0" smtClean="0"/>
                        <a:t> rapport d’activités</a:t>
                      </a:r>
                      <a:endParaRPr lang="fr-BE" dirty="0"/>
                    </a:p>
                  </a:txBody>
                  <a:tcPr/>
                </a:tc>
              </a:tr>
              <a:tr h="742271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Subvention R.W. en fonction du nombre d’heures agréés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Pas de</a:t>
                      </a:r>
                      <a:r>
                        <a:rPr lang="fr-BE" baseline="0" dirty="0" smtClean="0"/>
                        <a:t> subvention R.W.</a:t>
                      </a:r>
                      <a:endParaRPr lang="fr-BE" dirty="0"/>
                    </a:p>
                  </a:txBody>
                  <a:tcPr/>
                </a:tc>
              </a:tr>
              <a:tr h="742271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Comptabilité vérifiée chaque année par la R.W.</a:t>
                      </a:r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Comptabilité traditionnelle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5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0732"/>
              </p:ext>
            </p:extLst>
          </p:nvPr>
        </p:nvGraphicFramePr>
        <p:xfrm>
          <a:off x="723838" y="975086"/>
          <a:ext cx="7704856" cy="530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737088">
                <a:tc>
                  <a:txBody>
                    <a:bodyPr/>
                    <a:lstStyle/>
                    <a:p>
                      <a:r>
                        <a:rPr lang="fr-BE" dirty="0" smtClean="0"/>
                        <a:t>E.F.T.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Restaurant classique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DU PERSONNEL</a:t>
                      </a:r>
                      <a:endParaRPr lang="fr-BE" dirty="0" smtClean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 de fonctionnement et des comptes chaque année</a:t>
                      </a:r>
                      <a:endParaRPr lang="fr-BE" dirty="0" smtClean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Les comptes uniquement et inventaires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Articulation chiffre d’affaire/pédagogique (calcul permettant une non</a:t>
                      </a:r>
                      <a:r>
                        <a:rPr lang="fr-B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concurrence)</a:t>
                      </a:r>
                      <a:endParaRPr lang="fr-BE" dirty="0" smtClean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Néant 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Chercher d’autres projets pédagogiques en rapport avec le métier</a:t>
                      </a:r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Néant</a:t>
                      </a:r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 Chiffre d’Affaires</a:t>
                      </a:r>
                    </a:p>
                    <a:p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 Subsides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100%</a:t>
                      </a:r>
                      <a:r>
                        <a:rPr lang="fr-BE" baseline="0" dirty="0" smtClean="0"/>
                        <a:t> Chiffres d’Affaires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2132856"/>
            <a:ext cx="61926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smtClean="0">
                <a:latin typeface="Maven Pro"/>
              </a:rPr>
              <a:t>Identique entre </a:t>
            </a:r>
            <a:r>
              <a:rPr lang="fr-BE" sz="3200" b="1" dirty="0">
                <a:latin typeface="Maven Pro"/>
              </a:rPr>
              <a:t>une E.F.T. dans le secteur Horéca et un restaurant :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091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827027"/>
              </p:ext>
            </p:extLst>
          </p:nvPr>
        </p:nvGraphicFramePr>
        <p:xfrm>
          <a:off x="755576" y="1268760"/>
          <a:ext cx="7704856" cy="28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449055">
                <a:tc>
                  <a:txBody>
                    <a:bodyPr/>
                    <a:lstStyle/>
                    <a:p>
                      <a:r>
                        <a:rPr lang="fr-BE" dirty="0" smtClean="0"/>
                        <a:t>E.F.T.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Restaurant classique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Déclaration T.V.A.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Déclaration T.V.A.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O.N.S.S.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O.N.S.S.</a:t>
                      </a:r>
                      <a:endParaRPr lang="fr-BE" dirty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AFSCA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AFSCA</a:t>
                      </a:r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Normes</a:t>
                      </a:r>
                      <a:r>
                        <a:rPr lang="fr-BE" baseline="0" dirty="0" smtClean="0"/>
                        <a:t> de sécurité</a:t>
                      </a:r>
                      <a:endParaRPr lang="fr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Normes</a:t>
                      </a:r>
                      <a:r>
                        <a:rPr lang="fr-BE" baseline="0" dirty="0" smtClean="0"/>
                        <a:t> de sécurité</a:t>
                      </a:r>
                      <a:endParaRPr lang="fr-BE" dirty="0" smtClean="0"/>
                    </a:p>
                  </a:txBody>
                  <a:tcPr/>
                </a:tc>
              </a:tr>
              <a:tr h="487049">
                <a:tc>
                  <a:txBody>
                    <a:bodyPr/>
                    <a:lstStyle/>
                    <a:p>
                      <a:r>
                        <a:rPr lang="fr-BE" dirty="0" smtClean="0"/>
                        <a:t>Ratio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Ratio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7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1353" y="332656"/>
            <a:ext cx="6264696" cy="1143000"/>
          </a:xfrm>
        </p:spPr>
        <p:txBody>
          <a:bodyPr/>
          <a:lstStyle/>
          <a:p>
            <a:pPr algn="ctr"/>
            <a:r>
              <a:rPr lang="fr-BE" b="1" dirty="0" smtClean="0"/>
              <a:t>Croc’Espace asbl - 2003</a:t>
            </a:r>
            <a:endParaRPr lang="fr-BE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1" y="1772816"/>
            <a:ext cx="6237111" cy="350837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1" y="5373216"/>
            <a:ext cx="20542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7152"/>
            <a:ext cx="1536948" cy="16381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650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406107"/>
            <a:ext cx="2448272" cy="10676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4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avec flèche 24"/>
          <p:cNvCxnSpPr>
            <a:stCxn id="3" idx="2"/>
          </p:cNvCxnSpPr>
          <p:nvPr/>
        </p:nvCxnSpPr>
        <p:spPr>
          <a:xfrm flipH="1">
            <a:off x="2699792" y="3068960"/>
            <a:ext cx="1627963" cy="14642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3" idx="2"/>
          </p:cNvCxnSpPr>
          <p:nvPr/>
        </p:nvCxnSpPr>
        <p:spPr>
          <a:xfrm>
            <a:off x="4327755" y="3068960"/>
            <a:ext cx="3080778" cy="14642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3" idx="2"/>
          </p:cNvCxnSpPr>
          <p:nvPr/>
        </p:nvCxnSpPr>
        <p:spPr>
          <a:xfrm>
            <a:off x="4327755" y="3068960"/>
            <a:ext cx="626178" cy="14642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39752" y="2204864"/>
            <a:ext cx="399640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1152128"/>
          </a:xfrm>
        </p:spPr>
        <p:txBody>
          <a:bodyPr>
            <a:noAutofit/>
          </a:bodyPr>
          <a:lstStyle/>
          <a:p>
            <a:pPr algn="ctr"/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>
                <a:solidFill>
                  <a:schemeClr val="tx1"/>
                </a:solidFill>
              </a:rPr>
              <a:t>Equipe </a:t>
            </a:r>
            <a:r>
              <a:rPr lang="fr-BE" b="1" dirty="0" smtClean="0">
                <a:solidFill>
                  <a:schemeClr val="tx1"/>
                </a:solidFill>
              </a:rPr>
              <a:t>technique/pédagogique et Administrative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9096" y="2276872"/>
            <a:ext cx="6777317" cy="79208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fr-BE" b="1" dirty="0" smtClean="0"/>
              <a:t>Conseil d’Administration</a:t>
            </a:r>
          </a:p>
        </p:txBody>
      </p:sp>
      <p:pic>
        <p:nvPicPr>
          <p:cNvPr id="2050" name="Picture 2" descr="C:\Users\Françoise\AppData\Local\Temp\logo croc complet 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521529"/>
            <a:ext cx="1079476" cy="107582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39330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C.S.C. (syndicat)         Mutualité Chrétienne         M.O.C.          A.I.D.</a:t>
            </a:r>
          </a:p>
          <a:p>
            <a:endParaRPr lang="fr-BE" dirty="0" smtClean="0"/>
          </a:p>
          <a:p>
            <a:r>
              <a:rPr lang="fr-BE" dirty="0" smtClean="0"/>
              <a:t>                    D.B.A.O. </a:t>
            </a:r>
            <a:r>
              <a:rPr lang="fr-BE" sz="1200" dirty="0" smtClean="0"/>
              <a:t>(Bio)</a:t>
            </a:r>
            <a:r>
              <a:rPr lang="fr-BE" dirty="0" smtClean="0"/>
              <a:t>                     </a:t>
            </a:r>
            <a:r>
              <a:rPr lang="fr-BE" dirty="0" err="1" smtClean="0"/>
              <a:t>VaVeA</a:t>
            </a:r>
            <a:r>
              <a:rPr lang="fr-BE" dirty="0" smtClean="0"/>
              <a:t> </a:t>
            </a:r>
            <a:r>
              <a:rPr lang="fr-BE" sz="1200" dirty="0" smtClean="0"/>
              <a:t>(éthique)</a:t>
            </a:r>
            <a:r>
              <a:rPr lang="fr-BE" dirty="0" smtClean="0"/>
              <a:t>             REVERT </a:t>
            </a:r>
            <a:r>
              <a:rPr lang="fr-BE" sz="1200" dirty="0" smtClean="0"/>
              <a:t>(Energie)</a:t>
            </a:r>
            <a:endParaRPr lang="fr-BE" sz="1200" dirty="0"/>
          </a:p>
          <a:p>
            <a:r>
              <a:rPr lang="fr-BE" dirty="0" smtClean="0"/>
              <a:t>  </a:t>
            </a:r>
            <a:endParaRPr lang="fr-BE" dirty="0"/>
          </a:p>
        </p:txBody>
      </p:sp>
      <p:cxnSp>
        <p:nvCxnSpPr>
          <p:cNvPr id="10" name="Connecteur droit avec flèche 9"/>
          <p:cNvCxnSpPr>
            <a:stCxn id="3" idx="2"/>
          </p:cNvCxnSpPr>
          <p:nvPr/>
        </p:nvCxnSpPr>
        <p:spPr>
          <a:xfrm flipH="1">
            <a:off x="1619672" y="3068960"/>
            <a:ext cx="2708083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3" idx="2"/>
          </p:cNvCxnSpPr>
          <p:nvPr/>
        </p:nvCxnSpPr>
        <p:spPr>
          <a:xfrm>
            <a:off x="4327755" y="3068960"/>
            <a:ext cx="1020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3" idx="2"/>
          </p:cNvCxnSpPr>
          <p:nvPr/>
        </p:nvCxnSpPr>
        <p:spPr>
          <a:xfrm>
            <a:off x="4327755" y="3068960"/>
            <a:ext cx="200840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3" idx="2"/>
          </p:cNvCxnSpPr>
          <p:nvPr/>
        </p:nvCxnSpPr>
        <p:spPr>
          <a:xfrm>
            <a:off x="4327755" y="3068960"/>
            <a:ext cx="3196573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08912" cy="1152128"/>
          </a:xfrm>
        </p:spPr>
        <p:txBody>
          <a:bodyPr>
            <a:noAutofit/>
          </a:bodyPr>
          <a:lstStyle/>
          <a:p>
            <a:pPr algn="ctr"/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>
                <a:solidFill>
                  <a:schemeClr val="tx1"/>
                </a:solidFill>
              </a:rPr>
              <a:t>Equipe </a:t>
            </a:r>
            <a:r>
              <a:rPr lang="fr-BE" b="1" dirty="0" smtClean="0">
                <a:solidFill>
                  <a:schemeClr val="tx1"/>
                </a:solidFill>
              </a:rPr>
              <a:t>technique/pédagogique et Administrative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8241" y="2276872"/>
            <a:ext cx="6777317" cy="3672407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1 direction – ½ ETP</a:t>
            </a:r>
          </a:p>
          <a:p>
            <a:pPr marL="68580" indent="0">
              <a:buNone/>
            </a:pPr>
            <a:endParaRPr lang="fr-BE" dirty="0" smtClean="0"/>
          </a:p>
          <a:p>
            <a:pPr marL="342900" lvl="1"/>
            <a:r>
              <a:rPr lang="fr-BE" sz="2400" dirty="0" smtClean="0"/>
              <a:t>3 professionnels du secteur horéca  - 2,75 ETP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BE" dirty="0" smtClean="0"/>
              <a:t>1 chef cuisine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BE" dirty="0" smtClean="0"/>
              <a:t>1 Responsable salle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BE" dirty="0" smtClean="0"/>
              <a:t>1 Formatrice et coordinatrice</a:t>
            </a:r>
          </a:p>
          <a:p>
            <a:pPr marL="896112" lvl="3" indent="0">
              <a:buNone/>
            </a:pPr>
            <a:endParaRPr lang="fr-BE" dirty="0" smtClean="0"/>
          </a:p>
          <a:p>
            <a:r>
              <a:rPr lang="fr-BE" dirty="0" smtClean="0"/>
              <a:t>1 secrétaire/comptable – 1 ETP</a:t>
            </a:r>
          </a:p>
          <a:p>
            <a:pPr marL="68580" indent="0">
              <a:buNone/>
            </a:pPr>
            <a:endParaRPr lang="fr-BE" dirty="0" smtClean="0"/>
          </a:p>
          <a:p>
            <a:r>
              <a:rPr lang="fr-BE" dirty="0" smtClean="0"/>
              <a:t>3 </a:t>
            </a:r>
            <a:r>
              <a:rPr lang="fr-BE" dirty="0"/>
              <a:t>mise à l’emploi conformément à l’article 60 § </a:t>
            </a:r>
            <a:r>
              <a:rPr lang="fr-BE" dirty="0" smtClean="0"/>
              <a:t>7 des CPAS de </a:t>
            </a:r>
            <a:r>
              <a:rPr lang="fr-BE" sz="1400" dirty="0" smtClean="0"/>
              <a:t>Verviers – Dison – Limbourg</a:t>
            </a:r>
          </a:p>
        </p:txBody>
      </p:sp>
      <p:pic>
        <p:nvPicPr>
          <p:cNvPr id="2050" name="Picture 2" descr="C:\Users\Françoise\AppData\Local\Temp\logo croc complet 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521529"/>
            <a:ext cx="1079476" cy="107582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08912" cy="673144"/>
          </a:xfrm>
        </p:spPr>
        <p:txBody>
          <a:bodyPr>
            <a:noAutofit/>
          </a:bodyPr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AGREMENT Région Wallonne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8416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BE" b="1" dirty="0" smtClean="0"/>
              <a:t>C.I.S.P. / E.F.T.</a:t>
            </a:r>
          </a:p>
          <a:p>
            <a:pPr>
              <a:lnSpc>
                <a:spcPct val="150000"/>
              </a:lnSpc>
            </a:pPr>
            <a:r>
              <a:rPr lang="fr-BE" b="1" dirty="0" smtClean="0"/>
              <a:t>Obligation commerciale/T.V.A./AFSCA</a:t>
            </a:r>
          </a:p>
          <a:p>
            <a:pPr>
              <a:lnSpc>
                <a:spcPct val="150000"/>
              </a:lnSpc>
            </a:pPr>
            <a:r>
              <a:rPr lang="fr-BE" b="1" dirty="0" smtClean="0"/>
              <a:t>CP 329.02 Socio-Culturel</a:t>
            </a:r>
          </a:p>
          <a:p>
            <a:pPr>
              <a:lnSpc>
                <a:spcPct val="150000"/>
              </a:lnSpc>
            </a:pPr>
            <a:r>
              <a:rPr lang="fr-BE" b="1" dirty="0" smtClean="0"/>
              <a:t>Agrément Minimum 13.600 heures de formation</a:t>
            </a:r>
          </a:p>
          <a:p>
            <a:pPr>
              <a:lnSpc>
                <a:spcPct val="150000"/>
              </a:lnSpc>
            </a:pPr>
            <a:r>
              <a:rPr lang="fr-BE" b="1" dirty="0" smtClean="0"/>
              <a:t>Uniquement accessible au T.S.E. faiblement qualifié</a:t>
            </a:r>
          </a:p>
        </p:txBody>
      </p:sp>
      <p:pic>
        <p:nvPicPr>
          <p:cNvPr id="4" name="Picture 2" descr="C:\Users\Françoise\AppData\Local\Temp\logo croc complet 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521529"/>
            <a:ext cx="1079476" cy="107582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6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61576"/>
          </a:xfrm>
        </p:spPr>
        <p:txBody>
          <a:bodyPr>
            <a:normAutofit/>
          </a:bodyPr>
          <a:lstStyle/>
          <a:p>
            <a:pPr algn="ctr"/>
            <a:endParaRPr lang="fr-BE" sz="2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11" y="3745724"/>
            <a:ext cx="1026790" cy="66512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27384"/>
            <a:ext cx="3816424" cy="7647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05264"/>
            <a:ext cx="1026790" cy="6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0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6864" cy="973912"/>
          </a:xfrm>
        </p:spPr>
        <p:txBody>
          <a:bodyPr>
            <a:normAutofit/>
          </a:bodyPr>
          <a:lstStyle/>
          <a:p>
            <a:r>
              <a:rPr lang="fr-BE" b="1" dirty="0" smtClean="0"/>
              <a:t>HORECA DURABLE</a:t>
            </a:r>
            <a:r>
              <a:rPr lang="fr-BE" b="1" dirty="0"/>
              <a:t> </a:t>
            </a:r>
            <a:r>
              <a:rPr lang="fr-BE" b="1" dirty="0" smtClean="0"/>
              <a:t>- 2009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28800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fr-BE" sz="3000" b="1" dirty="0" smtClean="0"/>
              <a:t>Travailler les produits Bio, locaux, Cuisine du Terroir;</a:t>
            </a:r>
          </a:p>
          <a:p>
            <a:endParaRPr lang="fr-BE" sz="3000" b="1" dirty="0" smtClean="0"/>
          </a:p>
          <a:p>
            <a:r>
              <a:rPr lang="fr-BE" sz="3000" b="1" dirty="0" smtClean="0"/>
              <a:t>De nombreux partenariats avec les producteurs de la région,…</a:t>
            </a:r>
          </a:p>
          <a:p>
            <a:endParaRPr lang="fr-BE" sz="3000" b="1" dirty="0" smtClean="0"/>
          </a:p>
          <a:p>
            <a:r>
              <a:rPr lang="fr-BE" sz="3000" b="1" dirty="0" smtClean="0"/>
              <a:t>Les légumes de Saison « jardin commun » (entretenu et cultivé par les stagiaires);</a:t>
            </a:r>
          </a:p>
          <a:p>
            <a:endParaRPr lang="fr-BE" sz="3000" b="1" dirty="0" smtClean="0"/>
          </a:p>
          <a:p>
            <a:r>
              <a:rPr lang="fr-BE" sz="3000" b="1" dirty="0" smtClean="0"/>
              <a:t>Sensibilisation aux Achats Groupés.</a:t>
            </a:r>
            <a:endParaRPr lang="fr-BE" sz="3000" b="1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pic>
        <p:nvPicPr>
          <p:cNvPr id="2050" name="Picture 2" descr="C:\Users\Françoise\AppData\Local\Temp\logo croc complet 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429264"/>
            <a:ext cx="1079476" cy="107582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730" y="980728"/>
            <a:ext cx="8136904" cy="5184576"/>
          </a:xfrm>
        </p:spPr>
        <p:txBody>
          <a:bodyPr>
            <a:noAutofit/>
          </a:bodyPr>
          <a:lstStyle/>
          <a:p>
            <a:endParaRPr lang="fr-BE" b="1" dirty="0" smtClean="0">
              <a:solidFill>
                <a:schemeClr val="tx1"/>
              </a:solidFill>
            </a:endParaRPr>
          </a:p>
          <a:p>
            <a:r>
              <a:rPr lang="fr-BE" b="1" dirty="0" smtClean="0">
                <a:solidFill>
                  <a:schemeClr val="tx1"/>
                </a:solidFill>
              </a:rPr>
              <a:t>Depuis 2011, professionnalisation de la formation horéca vers le durable </a:t>
            </a:r>
            <a:r>
              <a:rPr lang="fr-BE" b="1" dirty="0" smtClean="0">
                <a:solidFill>
                  <a:schemeClr val="tx1"/>
                </a:solidFill>
                <a:sym typeface="Wingdings"/>
              </a:rPr>
              <a:t></a:t>
            </a:r>
            <a:r>
              <a:rPr lang="fr-BE" b="1" dirty="0" smtClean="0">
                <a:solidFill>
                  <a:schemeClr val="tx1"/>
                </a:solidFill>
              </a:rPr>
              <a:t> élargir </a:t>
            </a:r>
            <a:r>
              <a:rPr lang="fr-BE" b="1" dirty="0">
                <a:solidFill>
                  <a:schemeClr val="tx1"/>
                </a:solidFill>
              </a:rPr>
              <a:t>l</a:t>
            </a:r>
            <a:r>
              <a:rPr lang="fr-BE" b="1" dirty="0" smtClean="0">
                <a:solidFill>
                  <a:schemeClr val="tx1"/>
                </a:solidFill>
              </a:rPr>
              <a:t>es compétences des Demandeurs d’Emploi,</a:t>
            </a:r>
          </a:p>
          <a:p>
            <a:endParaRPr lang="fr-BE" b="1" dirty="0" smtClean="0">
              <a:solidFill>
                <a:schemeClr val="tx1"/>
              </a:solidFill>
            </a:endParaRPr>
          </a:p>
          <a:p>
            <a:endParaRPr lang="fr-BE" b="1" dirty="0" smtClean="0">
              <a:solidFill>
                <a:schemeClr val="tx1"/>
              </a:solidFill>
            </a:endParaRPr>
          </a:p>
          <a:p>
            <a:endParaRPr lang="fr-BE" b="1" dirty="0">
              <a:solidFill>
                <a:schemeClr val="tx1"/>
              </a:solidFill>
            </a:endParaRPr>
          </a:p>
          <a:p>
            <a:r>
              <a:rPr lang="fr-BE" b="1" dirty="0" smtClean="0">
                <a:solidFill>
                  <a:schemeClr val="tx1"/>
                </a:solidFill>
              </a:rPr>
              <a:t>De 2012 à 2014, </a:t>
            </a:r>
            <a:r>
              <a:rPr lang="fr-FR" b="1" cap="small" dirty="0" smtClean="0">
                <a:solidFill>
                  <a:schemeClr val="tx1"/>
                </a:solidFill>
              </a:rPr>
              <a:t>GRUNDTVIG </a:t>
            </a:r>
            <a:r>
              <a:rPr lang="fr-FR" b="1" cap="small" dirty="0">
                <a:solidFill>
                  <a:schemeClr val="tx1"/>
                </a:solidFill>
              </a:rPr>
              <a:t>PARTENARIATS ÉDUCATIFS</a:t>
            </a:r>
            <a:r>
              <a:rPr lang="fr-BE" b="1" dirty="0" smtClean="0">
                <a:solidFill>
                  <a:schemeClr val="tx1"/>
                </a:solidFill>
              </a:rPr>
              <a:t> « SORECO» - </a:t>
            </a:r>
            <a:r>
              <a:rPr lang="fr-FR" b="1" cap="small" dirty="0" smtClean="0">
                <a:solidFill>
                  <a:schemeClr val="tx1"/>
                </a:solidFill>
              </a:rPr>
              <a:t>ÉDUCATION </a:t>
            </a:r>
            <a:r>
              <a:rPr lang="fr-FR" b="1" cap="small" dirty="0">
                <a:solidFill>
                  <a:schemeClr val="tx1"/>
                </a:solidFill>
              </a:rPr>
              <a:t>A LA CONSOMMATION RESPONSABLE</a:t>
            </a:r>
            <a:endParaRPr lang="fr-BE" dirty="0">
              <a:solidFill>
                <a:schemeClr val="tx1"/>
              </a:solidFill>
            </a:endParaRPr>
          </a:p>
          <a:p>
            <a:endParaRPr lang="fr-BE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71848" cy="118689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Les principes pédagogiques en EFT.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82930" indent="-514350"/>
            <a:r>
              <a:rPr lang="fr-BE" sz="2600" dirty="0" smtClean="0"/>
              <a:t>La formation: un lieu et un espace temps où se poser:</a:t>
            </a:r>
          </a:p>
          <a:p>
            <a:pPr marL="582930" indent="-514350">
              <a:buFont typeface="+mj-lt"/>
              <a:buAutoNum type="romanUcPeriod"/>
            </a:pPr>
            <a:endParaRPr lang="fr-BE" sz="1600" dirty="0" smtClean="0"/>
          </a:p>
          <a:p>
            <a:pPr marL="880110" lvl="1" indent="-514350"/>
            <a:r>
              <a:rPr lang="fr-BE" sz="1700" dirty="0" smtClean="0"/>
              <a:t>L’EFT c’est un cadre, un espace (le restaurant d’application) et un temps (18 mois) pour que le stagiaire puisse se (</a:t>
            </a:r>
            <a:r>
              <a:rPr lang="fr-BE" sz="1700" dirty="0" err="1" smtClean="0"/>
              <a:t>re</a:t>
            </a:r>
            <a:r>
              <a:rPr lang="fr-BE" sz="1700" dirty="0" smtClean="0"/>
              <a:t>)construire un projet professionnel sans que personne ne le juge ou ne le stigmatise.</a:t>
            </a:r>
          </a:p>
          <a:p>
            <a:pPr marL="880110" lvl="1" indent="-514350"/>
            <a:endParaRPr lang="fr-BE" sz="1700" dirty="0" smtClean="0"/>
          </a:p>
          <a:p>
            <a:pPr marL="880110" lvl="1" indent="-514350"/>
            <a:r>
              <a:rPr lang="fr-BE" sz="1700" dirty="0" smtClean="0"/>
              <a:t>C’est un lieu et des activités propices pour y développer du lien, du vivre ensemble (réinsertion </a:t>
            </a:r>
            <a:r>
              <a:rPr lang="fr-BE" sz="1700" b="1" dirty="0" smtClean="0"/>
              <a:t>Socio</a:t>
            </a:r>
            <a:r>
              <a:rPr lang="fr-BE" sz="1700" dirty="0" smtClean="0"/>
              <a:t>professionnel)</a:t>
            </a:r>
          </a:p>
          <a:p>
            <a:pPr marL="880110" lvl="1" indent="-514350">
              <a:buNone/>
            </a:pPr>
            <a:r>
              <a:rPr lang="fr-BE" sz="1700" dirty="0" smtClean="0"/>
              <a:t> </a:t>
            </a:r>
          </a:p>
          <a:p>
            <a:pPr marL="880110" lvl="1" indent="-514350"/>
            <a:r>
              <a:rPr lang="fr-BE" sz="1700" dirty="0" smtClean="0"/>
              <a:t>C’est un cadre de référence clair où le stagiaire peut développer une relation de confiance avec une équipe pédagogique bienveillante à son égard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00108"/>
            <a:ext cx="6820709" cy="4832521"/>
          </a:xfrm>
        </p:spPr>
        <p:txBody>
          <a:bodyPr>
            <a:normAutofit/>
          </a:bodyPr>
          <a:lstStyle/>
          <a:p>
            <a:pPr marL="582930" indent="-514350"/>
            <a:r>
              <a:rPr lang="fr-BE" dirty="0" smtClean="0"/>
              <a:t>Le stagiaire développe ses compétences à son rythme par la pratique quotidienne de son métier. </a:t>
            </a:r>
          </a:p>
          <a:p>
            <a:pPr marL="582930" indent="-514350">
              <a:buNone/>
            </a:pPr>
            <a:endParaRPr lang="fr-BE" dirty="0" smtClean="0"/>
          </a:p>
          <a:p>
            <a:pPr marL="880110" lvl="1" indent="-514350"/>
            <a:r>
              <a:rPr lang="fr-BE" sz="1600" dirty="0" smtClean="0"/>
              <a:t>Le stagiaire est acteur de sa formation. Il doit comprendre qu’il apprend pour soi, en prenant confiance en lui et en ses possibles.</a:t>
            </a:r>
          </a:p>
          <a:p>
            <a:pPr marL="880110" lvl="1" indent="-514350"/>
            <a:endParaRPr lang="fr-BE" sz="1600" dirty="0" smtClean="0"/>
          </a:p>
          <a:p>
            <a:pPr marL="880110" lvl="1" indent="-514350"/>
            <a:r>
              <a:rPr lang="fr-BE" sz="1600" dirty="0" smtClean="0"/>
              <a:t>Le stagiaire développe ses apprentissages par le concret (le restaurant d’application) et l’expérimentation (il est au cœur de l’activité économique)et pas par la théorie.</a:t>
            </a:r>
          </a:p>
          <a:p>
            <a:pPr marL="880110" lvl="1" indent="-514350"/>
            <a:endParaRPr lang="fr-BE" sz="1600" dirty="0" smtClean="0"/>
          </a:p>
          <a:p>
            <a:pPr marL="880110" lvl="1" indent="-514350"/>
            <a:r>
              <a:rPr lang="fr-BE" sz="1600" dirty="0" smtClean="0"/>
              <a:t>Chaque stagiaire apprend à son rythme, et les objectifs d’apprentissage sont fixés entre lui et ses formateurs en fonctions de ses capacités.</a:t>
            </a:r>
            <a:endParaRPr lang="fr-BE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6820709" cy="4903959"/>
          </a:xfrm>
        </p:spPr>
        <p:txBody>
          <a:bodyPr>
            <a:normAutofit fontScale="70000" lnSpcReduction="20000"/>
          </a:bodyPr>
          <a:lstStyle/>
          <a:p>
            <a:r>
              <a:rPr lang="fr-BE" sz="2600" dirty="0" smtClean="0"/>
              <a:t>Le stagiaire se forme dans le cadre d’une relation d’adulte à adulte.</a:t>
            </a:r>
          </a:p>
          <a:p>
            <a:endParaRPr lang="fr-BE" dirty="0" smtClean="0"/>
          </a:p>
          <a:p>
            <a:pPr lvl="1"/>
            <a:r>
              <a:rPr lang="fr-BE" sz="2000" dirty="0" smtClean="0"/>
              <a:t>L’équipe pédagogique doit établir une relation avec les stagiaires, sans jugement de leur personne ni stigmatisation par rapport à leur passé ou à leur statut social.</a:t>
            </a:r>
          </a:p>
          <a:p>
            <a:pPr lvl="1"/>
            <a:endParaRPr lang="fr-BE" sz="2000" dirty="0" smtClean="0"/>
          </a:p>
          <a:p>
            <a:pPr lvl="1"/>
            <a:r>
              <a:rPr lang="fr-BE" sz="2000" dirty="0" smtClean="0"/>
              <a:t>L’équipe pédagogique doit amener le stagiaire à développer son projet socioprofessionnel et se sentir responsable de sa réalisation.</a:t>
            </a:r>
          </a:p>
          <a:p>
            <a:pPr lvl="1"/>
            <a:endParaRPr lang="fr-BE" sz="2000" dirty="0" smtClean="0"/>
          </a:p>
          <a:p>
            <a:pPr lvl="1"/>
            <a:r>
              <a:rPr lang="fr-BE" sz="2000" dirty="0" smtClean="0"/>
              <a:t>L’EP doit arriver à motiver le stagiaire dans la réalisation de son projet socioprofessionnel.</a:t>
            </a:r>
          </a:p>
          <a:p>
            <a:pPr lvl="1"/>
            <a:endParaRPr lang="fr-BE" sz="2000" dirty="0" smtClean="0"/>
          </a:p>
          <a:p>
            <a:pPr lvl="1"/>
            <a:r>
              <a:rPr lang="fr-BE" sz="2000" dirty="0" smtClean="0"/>
              <a:t>L’EP doit développer l’autonomie des stagiaires grâce à une confrontation bienveillante à ses réalisations, au respect du cadre de l’EFT.</a:t>
            </a:r>
          </a:p>
          <a:p>
            <a:pPr lvl="1"/>
            <a:endParaRPr lang="fr-BE" sz="2000" dirty="0" smtClean="0"/>
          </a:p>
          <a:p>
            <a:pPr lvl="1"/>
            <a:r>
              <a:rPr lang="fr-BE" sz="2000" dirty="0" smtClean="0"/>
              <a:t>L’EP doit travailler avec les stagiaires les compétences sociales et professionnelles nécessaire au développement de son projet socioprofessionnel.</a:t>
            </a:r>
          </a:p>
          <a:p>
            <a:pPr lvl="1"/>
            <a:endParaRPr lang="fr-BE" sz="2000" dirty="0" smtClean="0"/>
          </a:p>
          <a:p>
            <a:pPr lvl="1"/>
            <a:r>
              <a:rPr lang="fr-BE" sz="2000" dirty="0" smtClean="0"/>
              <a:t>Pour réaliser toutes ces missions l’EFT comptera dans son effectif un formateur qui assurera un suivi psycho-social individualisé tout u long du parcours du stagiaire</a:t>
            </a:r>
            <a:endParaRPr lang="fr-BE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928670"/>
            <a:ext cx="7429552" cy="5429288"/>
          </a:xfrm>
        </p:spPr>
        <p:txBody>
          <a:bodyPr/>
          <a:lstStyle/>
          <a:p>
            <a:r>
              <a:rPr lang="fr-BE" dirty="0" smtClean="0"/>
              <a:t>Le formateur et l’équipe pédagogique sont un modèle positif, une référence.</a:t>
            </a:r>
          </a:p>
          <a:p>
            <a:endParaRPr lang="fr-BE" dirty="0" smtClean="0"/>
          </a:p>
          <a:p>
            <a:pPr lvl="1"/>
            <a:r>
              <a:rPr lang="fr-BE" sz="1800" dirty="0" smtClean="0"/>
              <a:t>L’EP par l’intermédiaire de ses différents formateurs doit transmettre des savoirs, savoir-faire et des savoir-être. Le formateur incarne une figure centrale vis-à-vis des stagiaires dans la réalisation de ses objectifs. Il est tour à tour:</a:t>
            </a:r>
          </a:p>
          <a:p>
            <a:pPr lvl="1"/>
            <a:endParaRPr lang="fr-BE" sz="1600" dirty="0" smtClean="0"/>
          </a:p>
          <a:p>
            <a:pPr lvl="2"/>
            <a:r>
              <a:rPr lang="fr-BE" sz="1600" dirty="0" smtClean="0"/>
              <a:t>Formateur technique</a:t>
            </a:r>
          </a:p>
          <a:p>
            <a:pPr lvl="2"/>
            <a:r>
              <a:rPr lang="fr-BE" sz="1600" dirty="0" smtClean="0"/>
              <a:t>Modèle ou référence en terme de comportement</a:t>
            </a:r>
          </a:p>
          <a:p>
            <a:pPr lvl="2"/>
            <a:r>
              <a:rPr lang="fr-BE" sz="1600" dirty="0" smtClean="0"/>
              <a:t>Accompagnateur et conseiller</a:t>
            </a:r>
          </a:p>
          <a:p>
            <a:pPr lvl="2"/>
            <a:r>
              <a:rPr lang="fr-BE" sz="1600" dirty="0" smtClean="0"/>
              <a:t>Coach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6820709" cy="4903959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Le partenariat comme logique d’action.</a:t>
            </a:r>
          </a:p>
          <a:p>
            <a:endParaRPr lang="fr-BE" dirty="0" smtClean="0"/>
          </a:p>
          <a:p>
            <a:pPr lvl="1"/>
            <a:r>
              <a:rPr lang="fr-BE" sz="1600" dirty="0" smtClean="0"/>
              <a:t>L’EFT n’est pas le seul opérateur à participer à la réinsertion socioprofessionnel du stagiaire. L’EFT tentera de tisser des liens avec différents opérateurs dans la formation et l’insertion socioprofessionnelle (</a:t>
            </a:r>
            <a:r>
              <a:rPr lang="fr-BE" sz="1600" dirty="0" err="1" smtClean="0"/>
              <a:t>cpas</a:t>
            </a:r>
            <a:r>
              <a:rPr lang="fr-BE" sz="1600" dirty="0" smtClean="0"/>
              <a:t>, </a:t>
            </a:r>
            <a:r>
              <a:rPr lang="fr-BE" sz="1600" dirty="0" err="1" smtClean="0"/>
              <a:t>forem</a:t>
            </a:r>
            <a:r>
              <a:rPr lang="fr-BE" sz="1600" dirty="0" smtClean="0"/>
              <a:t>, promotion sociale,…) ainsi que dans l’action sociale (planning familiaux, médiation de dette, centres de désintoxication,…)</a:t>
            </a:r>
          </a:p>
          <a:p>
            <a:pPr lvl="1"/>
            <a:endParaRPr lang="fr-BE" sz="1600" dirty="0" smtClean="0"/>
          </a:p>
          <a:p>
            <a:pPr lvl="1"/>
            <a:r>
              <a:rPr lang="fr-BE" sz="1600" dirty="0" smtClean="0"/>
              <a:t>L’équipe pédagogique veillera à confronter le stagiaire à la réalité du monde du travail via des stages en entreprise. Les stages font partie intégrante de la formation et permettent au stagiaire de se mesurer par rapport à leur employabilité, leur acquis et leur lacunes. Une préparation, un suivi et une conclusion de ces stages participent à leur bonne réussite. Il n’y a pas de bons ou de mauvais stages à partir du moment où ils participent au développement du projet socioprofessionnel </a:t>
            </a:r>
            <a:r>
              <a:rPr lang="fr-BE" sz="1600" smtClean="0"/>
              <a:t>du stagiaire</a:t>
            </a:r>
            <a:r>
              <a:rPr lang="fr-BE" sz="1600" dirty="0" smtClean="0"/>
              <a:t>.</a:t>
            </a:r>
            <a:endParaRPr lang="fr-BE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1600" y="162880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 smtClean="0">
              <a:solidFill>
                <a:srgbClr val="122E3A"/>
              </a:solidFill>
              <a:latin typeface="Maven Pro"/>
            </a:endParaRPr>
          </a:p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0" y="1643062"/>
            <a:ext cx="5619547" cy="46829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3" y="402208"/>
            <a:ext cx="2137284" cy="13251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24265" y="1727324"/>
            <a:ext cx="190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rgbClr val="122E3A"/>
                </a:solidFill>
                <a:latin typeface="Maven Pro"/>
              </a:rPr>
              <a:t>C.I.S.P.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148064" y="2312099"/>
            <a:ext cx="1872208" cy="1672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4283968" y="2312099"/>
            <a:ext cx="2736304" cy="836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71600" y="2074197"/>
            <a:ext cx="75608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rgbClr val="122E3A"/>
                </a:solidFill>
                <a:latin typeface="Maven Pro"/>
              </a:rPr>
              <a:t>152 opérateurs de formation constitués en asbl ou en service de CPAS </a:t>
            </a:r>
            <a:r>
              <a:rPr lang="fr-BE" sz="2400" dirty="0">
                <a:solidFill>
                  <a:srgbClr val="122E3A"/>
                </a:solidFill>
                <a:latin typeface="Maven Pro"/>
              </a:rPr>
              <a:t>(Centre Public </a:t>
            </a:r>
            <a:r>
              <a:rPr lang="fr-BE" sz="2400" dirty="0" smtClean="0">
                <a:solidFill>
                  <a:srgbClr val="122E3A"/>
                </a:solidFill>
                <a:latin typeface="Maven Pro"/>
              </a:rPr>
              <a:t>d’Action Sociale)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sz="1000" b="1" dirty="0" smtClean="0">
              <a:solidFill>
                <a:srgbClr val="122E3A"/>
              </a:solidFill>
              <a:latin typeface="Maven Pro"/>
            </a:endParaRPr>
          </a:p>
          <a:p>
            <a:r>
              <a:rPr lang="fr-BE" sz="3200" dirty="0" smtClean="0">
                <a:solidFill>
                  <a:srgbClr val="122E3A"/>
                </a:solidFill>
                <a:latin typeface="Maven Pro"/>
              </a:rPr>
              <a:t>Par an : </a:t>
            </a:r>
          </a:p>
          <a:p>
            <a:endParaRPr lang="fr-BE" sz="1000" dirty="0">
              <a:solidFill>
                <a:srgbClr val="122E3A"/>
              </a:solidFill>
              <a:latin typeface="Maven 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rgbClr val="122E3A"/>
                </a:solidFill>
                <a:latin typeface="Maven Pro"/>
              </a:rPr>
              <a:t>17.000 </a:t>
            </a:r>
            <a:r>
              <a:rPr lang="fr-BE" sz="3200" dirty="0" smtClean="0">
                <a:solidFill>
                  <a:srgbClr val="122E3A"/>
                </a:solidFill>
                <a:latin typeface="Maven Pro"/>
              </a:rPr>
              <a:t>stagiaires</a:t>
            </a:r>
            <a:r>
              <a:rPr lang="fr-BE" sz="3200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sz="3200" dirty="0">
                <a:solidFill>
                  <a:srgbClr val="122E3A"/>
                </a:solidFill>
                <a:latin typeface="Maven Pro"/>
              </a:rPr>
            </a:br>
            <a:endParaRPr lang="fr-BE" sz="3200" dirty="0" smtClean="0">
              <a:solidFill>
                <a:srgbClr val="122E3A"/>
              </a:solidFill>
              <a:latin typeface="Maven 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3200" dirty="0">
                <a:solidFill>
                  <a:srgbClr val="122E3A"/>
                </a:solidFill>
                <a:latin typeface="Maven Pro"/>
              </a:rPr>
              <a:t>6,2 millions d’heures de </a:t>
            </a:r>
            <a:r>
              <a:rPr lang="fr-BE" sz="3200" dirty="0" smtClean="0">
                <a:solidFill>
                  <a:srgbClr val="122E3A"/>
                </a:solidFill>
                <a:latin typeface="Maven Pro"/>
              </a:rPr>
              <a:t>formation</a:t>
            </a:r>
          </a:p>
          <a:p>
            <a:endParaRPr lang="fr-BE" b="1" dirty="0" smtClean="0">
              <a:solidFill>
                <a:srgbClr val="122E3A"/>
              </a:solidFill>
              <a:latin typeface="Maven Pro"/>
            </a:endParaRPr>
          </a:p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196752"/>
            <a:ext cx="794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latin typeface="Maven Pro"/>
              </a:rPr>
              <a:t>Centre d’Insertion Socioprofessionnelle</a:t>
            </a:r>
            <a:endParaRPr lang="fr-BE" sz="3200" b="1" dirty="0">
              <a:latin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19985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12913" y="2723436"/>
            <a:ext cx="8231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latin typeface="Maven Pro"/>
              </a:rPr>
              <a:t>L</a:t>
            </a:r>
            <a:r>
              <a:rPr lang="fr-BE" sz="3200" dirty="0" smtClean="0">
                <a:latin typeface="Maven Pro"/>
              </a:rPr>
              <a:t>a formation socioprofessionnelle des demandeurs d’emploi faiblement qualifiés, </a:t>
            </a:r>
            <a:br>
              <a:rPr lang="fr-BE" sz="3200" dirty="0" smtClean="0">
                <a:latin typeface="Maven Pro"/>
              </a:rPr>
            </a:br>
            <a:r>
              <a:rPr lang="fr-BE" sz="3200" dirty="0" smtClean="0">
                <a:latin typeface="Maven Pro"/>
              </a:rPr>
              <a:t>les plus éloignés du marché du travail.</a:t>
            </a:r>
            <a:endParaRPr lang="fr-BE" sz="3200" dirty="0">
              <a:latin typeface="Maven Pro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5331" y="1570727"/>
            <a:ext cx="65527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latin typeface="Maven Pro"/>
              </a:rPr>
              <a:t>Mission </a:t>
            </a:r>
            <a:r>
              <a:rPr lang="fr-BE" sz="3200" b="1" dirty="0">
                <a:latin typeface="Maven Pro"/>
              </a:rPr>
              <a:t>des </a:t>
            </a:r>
            <a:r>
              <a:rPr lang="fr-BE" sz="3200" b="1" dirty="0" smtClean="0">
                <a:latin typeface="Maven Pro"/>
              </a:rPr>
              <a:t>CISP</a:t>
            </a:r>
            <a:r>
              <a:rPr lang="fr-BE" sz="3200" dirty="0" smtClean="0">
                <a:latin typeface="Maven Pro"/>
              </a:rPr>
              <a:t> </a:t>
            </a:r>
            <a:r>
              <a:rPr lang="fr-BE" dirty="0" smtClean="0">
                <a:latin typeface="Maven Pro"/>
              </a:rPr>
              <a:t>Art. 4 décret 10 juillet 2013</a:t>
            </a:r>
            <a:r>
              <a:rPr lang="fr-BE" sz="3200" dirty="0">
                <a:latin typeface="Maven Pro"/>
              </a:rPr>
              <a:t/>
            </a:r>
            <a:br>
              <a:rPr lang="fr-BE" sz="3200" dirty="0">
                <a:latin typeface="Maven Pro"/>
              </a:rPr>
            </a:br>
            <a:endParaRPr lang="fr-BE" sz="3200" dirty="0">
              <a:latin typeface="Maven Pro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54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2276872"/>
            <a:ext cx="839117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fr-BE" sz="2400" dirty="0">
                <a:latin typeface="Maven Pro"/>
              </a:rPr>
              <a:t>Les personnes accueillies dans les CISP ont des parcours de vie, de formation, voire de travail, qui ne leur </a:t>
            </a:r>
            <a:r>
              <a:rPr lang="fr-BE" sz="2400" dirty="0" smtClean="0">
                <a:latin typeface="Maven Pro"/>
              </a:rPr>
              <a:t>permettent </a:t>
            </a:r>
            <a:r>
              <a:rPr lang="fr-BE" sz="2400" dirty="0">
                <a:latin typeface="Maven Pro"/>
              </a:rPr>
              <a:t>pas d’accéder facilement à </a:t>
            </a:r>
            <a:r>
              <a:rPr lang="fr-BE" sz="2400" dirty="0" smtClean="0">
                <a:latin typeface="Maven Pro"/>
              </a:rPr>
              <a:t>l’emploi.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endParaRPr lang="fr-BE" sz="2400" b="1" dirty="0">
              <a:solidFill>
                <a:srgbClr val="122E3A"/>
              </a:solidFill>
              <a:latin typeface="Maven Pro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122E3A"/>
                </a:solidFill>
                <a:latin typeface="Maven Pro"/>
              </a:rPr>
              <a:t>Public de plus de 18 ans</a:t>
            </a:r>
          </a:p>
          <a:p>
            <a:pPr>
              <a:spcBef>
                <a:spcPts val="0"/>
              </a:spcBef>
            </a:pPr>
            <a:endParaRPr lang="fr-BE" b="1" dirty="0" smtClean="0">
              <a:solidFill>
                <a:srgbClr val="122E3A"/>
              </a:solidFill>
              <a:latin typeface="Maven Pro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122E3A"/>
                </a:solidFill>
                <a:latin typeface="Maven Pro"/>
              </a:rPr>
              <a:t>Demandeurs d’Emploi Inoccupés inscrits au FOREM </a:t>
            </a:r>
            <a:r>
              <a:rPr lang="fr-BE" dirty="0" smtClean="0">
                <a:solidFill>
                  <a:srgbClr val="122E3A"/>
                </a:solidFill>
                <a:latin typeface="Maven Pro"/>
              </a:rPr>
              <a:t>(</a:t>
            </a:r>
            <a:r>
              <a:rPr lang="fr-BE" dirty="0">
                <a:latin typeface="Maven Pro"/>
              </a:rPr>
              <a:t>Service public de l'emploi et de la formation en </a:t>
            </a:r>
            <a:r>
              <a:rPr lang="fr-BE" dirty="0" smtClean="0">
                <a:latin typeface="Maven Pro"/>
              </a:rPr>
              <a:t>Wallonie)</a:t>
            </a:r>
          </a:p>
          <a:p>
            <a:pPr>
              <a:spcBef>
                <a:spcPts val="0"/>
              </a:spcBef>
            </a:pPr>
            <a:endParaRPr lang="fr-BE" b="1" dirty="0" smtClean="0">
              <a:solidFill>
                <a:srgbClr val="122E3A"/>
              </a:solidFill>
              <a:latin typeface="Maven Pro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122E3A"/>
                </a:solidFill>
                <a:latin typeface="Maven Pro"/>
              </a:rPr>
              <a:t>Faiblement qualifié (peu ou pas de diplôme)</a:t>
            </a:r>
          </a:p>
          <a:p>
            <a:pPr>
              <a:spcBef>
                <a:spcPts val="0"/>
              </a:spcBef>
            </a:pPr>
            <a:endParaRPr lang="fr-BE" b="1" dirty="0" smtClean="0">
              <a:solidFill>
                <a:srgbClr val="122E3A"/>
              </a:solidFill>
              <a:latin typeface="Maven Pro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122E3A"/>
                </a:solidFill>
                <a:latin typeface="Maven Pro"/>
              </a:rPr>
              <a:t>Possibilité de dérogation</a:t>
            </a:r>
          </a:p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sp>
        <p:nvSpPr>
          <p:cNvPr id="2" name="ZoneTexte 1"/>
          <p:cNvSpPr txBox="1"/>
          <p:nvPr/>
        </p:nvSpPr>
        <p:spPr>
          <a:xfrm>
            <a:off x="467544" y="1052736"/>
            <a:ext cx="8159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latin typeface="Maven Pro"/>
              </a:rPr>
              <a:t>Qui peut suivre une formation dans un C.I.S.P. ?</a:t>
            </a:r>
            <a:endParaRPr lang="fr-BE" sz="3200" b="1" dirty="0">
              <a:latin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7816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Maven Pro"/>
              </a:rPr>
              <a:t>Dans leur mission de formation socioprofessionnelle, les CISP distinguent trois dimensions dans le travail d’accompagnement</a:t>
            </a:r>
            <a:r>
              <a:rPr lang="fr-BE" sz="2400" b="1" dirty="0" smtClean="0">
                <a:latin typeface="Maven Pro"/>
              </a:rPr>
              <a:t>.</a:t>
            </a:r>
          </a:p>
          <a:p>
            <a:endParaRPr lang="fr-BE" sz="2400" b="1" dirty="0" smtClean="0">
              <a:latin typeface="Maven Pro"/>
            </a:endParaRPr>
          </a:p>
          <a:p>
            <a:endParaRPr lang="fr-BE" sz="2400" dirty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400" i="1" dirty="0">
                <a:latin typeface="Maven Pro"/>
              </a:rPr>
              <a:t>la transmission de compétences et ressources «métier</a:t>
            </a:r>
            <a:r>
              <a:rPr lang="fr-BE" sz="2400" i="1" dirty="0" smtClean="0">
                <a:latin typeface="Maven Pro"/>
              </a:rPr>
              <a:t>»</a:t>
            </a:r>
            <a:endParaRPr lang="fr-BE" sz="2400" i="1" dirty="0">
              <a:latin typeface="Maven Pro"/>
            </a:endParaRPr>
          </a:p>
          <a:p>
            <a:endParaRPr lang="fr-BE" sz="2400" dirty="0" smtClean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400" i="1" dirty="0" smtClean="0">
                <a:latin typeface="Maven Pro"/>
              </a:rPr>
              <a:t>la </a:t>
            </a:r>
            <a:r>
              <a:rPr lang="fr-BE" sz="2400" i="1" dirty="0">
                <a:latin typeface="Maven Pro"/>
              </a:rPr>
              <a:t>construction de compétences transversales liées à la vie professionnelle</a:t>
            </a:r>
            <a:r>
              <a:rPr lang="fr-BE" sz="2400" dirty="0">
                <a:latin typeface="Maven Pro"/>
              </a:rPr>
              <a:t> </a:t>
            </a:r>
            <a:endParaRPr lang="fr-BE" sz="2400" dirty="0" smtClean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BE" sz="2400" i="1" dirty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400" i="1" dirty="0" smtClean="0">
                <a:latin typeface="Maven Pro"/>
              </a:rPr>
              <a:t>le </a:t>
            </a:r>
            <a:r>
              <a:rPr lang="fr-BE" sz="2400" i="1" dirty="0">
                <a:latin typeface="Maven Pro"/>
              </a:rPr>
              <a:t>travail sur des compétences sociales et citoyennes</a:t>
            </a:r>
            <a:r>
              <a:rPr lang="fr-BE" sz="2400" dirty="0">
                <a:latin typeface="Maven Pro"/>
              </a:rPr>
              <a:t> </a:t>
            </a:r>
            <a:endParaRPr lang="fr-BE" sz="2400" dirty="0" smtClean="0">
              <a:latin typeface="Maven Pro"/>
            </a:endParaRPr>
          </a:p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62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78" y="5097612"/>
            <a:ext cx="1697194" cy="13728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08115"/>
            <a:ext cx="1524000" cy="15049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latin typeface="Maven Pro"/>
              </a:rPr>
              <a:t>Les actions de formation des CISP se déploient en 2 types de démarches </a:t>
            </a:r>
            <a:r>
              <a:rPr lang="fr-BE" sz="3200" b="1" dirty="0" smtClean="0">
                <a:latin typeface="Maven Pro"/>
              </a:rPr>
              <a:t>:</a:t>
            </a:r>
          </a:p>
          <a:p>
            <a:endParaRPr lang="fr-BE" sz="2400" dirty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400" b="1" dirty="0" smtClean="0">
                <a:latin typeface="Maven Pro"/>
              </a:rPr>
              <a:t>L’Entreprise </a:t>
            </a:r>
            <a:r>
              <a:rPr lang="fr-BE" sz="2400" b="1" dirty="0">
                <a:latin typeface="Maven Pro"/>
              </a:rPr>
              <a:t>de </a:t>
            </a:r>
            <a:r>
              <a:rPr lang="fr-BE" sz="2400" b="1" dirty="0" smtClean="0">
                <a:latin typeface="Maven Pro"/>
              </a:rPr>
              <a:t>Formation </a:t>
            </a:r>
            <a:r>
              <a:rPr lang="fr-BE" sz="2400" b="1" dirty="0">
                <a:latin typeface="Maven Pro"/>
              </a:rPr>
              <a:t>par le </a:t>
            </a:r>
            <a:r>
              <a:rPr lang="fr-BE" sz="2400" b="1" dirty="0" smtClean="0">
                <a:latin typeface="Maven Pro"/>
              </a:rPr>
              <a:t>Travail</a:t>
            </a:r>
            <a:r>
              <a:rPr lang="fr-BE" sz="2400" b="1" dirty="0">
                <a:latin typeface="Maven Pro"/>
              </a:rPr>
              <a:t> </a:t>
            </a:r>
            <a:r>
              <a:rPr lang="fr-BE" sz="2400" b="1" dirty="0" smtClean="0">
                <a:latin typeface="Maven Pro"/>
              </a:rPr>
              <a:t> - E.F.T.</a:t>
            </a:r>
            <a:endParaRPr lang="fr-BE" sz="2400" dirty="0" smtClean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BE" sz="2400" dirty="0" smtClean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BE" sz="2400" dirty="0" smtClean="0">
              <a:latin typeface="Maven Pro"/>
            </a:endParaRPr>
          </a:p>
          <a:p>
            <a:endParaRPr lang="fr-BE" sz="1200" dirty="0" smtClean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BE" sz="2400" dirty="0" smtClean="0">
              <a:latin typeface="Maven Pro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BE" sz="2400" dirty="0" smtClean="0">
                <a:latin typeface="Maven Pro"/>
              </a:rPr>
              <a:t>La</a:t>
            </a:r>
            <a:r>
              <a:rPr lang="fr-BE" sz="2400" dirty="0">
                <a:latin typeface="Maven Pro"/>
              </a:rPr>
              <a:t> </a:t>
            </a:r>
            <a:r>
              <a:rPr lang="fr-BE" sz="2400" b="1" dirty="0">
                <a:latin typeface="Maven Pro"/>
              </a:rPr>
              <a:t>démarche de formation et d’insertion </a:t>
            </a:r>
            <a:r>
              <a:rPr lang="fr-BE" sz="2400" b="1" dirty="0" smtClean="0">
                <a:latin typeface="Maven Pro"/>
              </a:rPr>
              <a:t>– D.E.F.I.</a:t>
            </a:r>
            <a:r>
              <a:rPr lang="fr-BE" sz="2400" dirty="0">
                <a:latin typeface="Maven Pro"/>
              </a:rPr>
              <a:t> qui comprend des cours, des exercices pratiques et éventuellement des stages en entreprise.</a:t>
            </a:r>
          </a:p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95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27384"/>
            <a:ext cx="38163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6" y="5661248"/>
            <a:ext cx="1253357" cy="80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0678" y="952266"/>
            <a:ext cx="8391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122E3A"/>
              </a:solidFill>
              <a:latin typeface="Maven Pro"/>
            </a:endParaRPr>
          </a:p>
          <a:p>
            <a:r>
              <a:rPr lang="fr-BE" b="1" dirty="0">
                <a:solidFill>
                  <a:srgbClr val="122E3A"/>
                </a:solidFill>
                <a:latin typeface="Maven Pro"/>
              </a:rPr>
              <a:t/>
            </a:r>
            <a:br>
              <a:rPr lang="fr-BE" b="1" dirty="0">
                <a:solidFill>
                  <a:srgbClr val="122E3A"/>
                </a:solidFill>
                <a:latin typeface="Maven Pro"/>
              </a:rPr>
            </a:b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2417177"/>
            <a:ext cx="74888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latin typeface="Maven Pro"/>
              </a:rPr>
              <a:t>Différence entre une E.F.T. dans le secteur Horéca et un restaurant :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95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1197</Words>
  <Application>Microsoft Macintosh PowerPoint</Application>
  <PresentationFormat>Presentazione su schermo (4:3)</PresentationFormat>
  <Paragraphs>206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Century Gothic</vt:lpstr>
      <vt:lpstr>Maven Pro</vt:lpstr>
      <vt:lpstr>Wingdings</vt:lpstr>
      <vt:lpstr>Wingdings 2</vt:lpstr>
      <vt:lpstr>Austin</vt:lpstr>
      <vt:lpstr>Projet Eco-Restaurateur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Croc’Espace asbl - 2003</vt:lpstr>
      <vt:lpstr>  Equipe technique/pédagogique et Administrative</vt:lpstr>
      <vt:lpstr>  Equipe technique/pédagogique et Administrative</vt:lpstr>
      <vt:lpstr>AGREMENT Région Wallonne</vt:lpstr>
      <vt:lpstr>HORECA DURABLE - 2009</vt:lpstr>
      <vt:lpstr>Presentazione di PowerPoint</vt:lpstr>
      <vt:lpstr>Les principes pédagogiques en EFT.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Croc’Espace EFT - Verviers Entreprise de Formation par le Travail</dc:title>
  <dc:creator>Françoise Defraiture</dc:creator>
  <cp:lastModifiedBy>Lidia Ruffa</cp:lastModifiedBy>
  <cp:revision>167</cp:revision>
  <cp:lastPrinted>2016-06-27T13:27:58Z</cp:lastPrinted>
  <dcterms:created xsi:type="dcterms:W3CDTF">2013-12-10T11:23:38Z</dcterms:created>
  <dcterms:modified xsi:type="dcterms:W3CDTF">2016-07-08T13:01:55Z</dcterms:modified>
</cp:coreProperties>
</file>